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Proxima Nova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Fira Sans Extra Condensed Medium"/>
      <p:regular r:id="rId26"/>
      <p:bold r:id="rId27"/>
      <p:italic r:id="rId28"/>
      <p:boldItalic r:id="rId29"/>
    </p:embeddedFont>
    <p:embeddedFont>
      <p:font typeface="Livvic Black"/>
      <p:bold r:id="rId30"/>
      <p:boldItalic r:id="rId31"/>
    </p:embeddedFont>
    <p:embeddedFont>
      <p:font typeface="Livvic Medium"/>
      <p:regular r:id="rId32"/>
      <p:bold r:id="rId33"/>
      <p:italic r:id="rId34"/>
      <p:boldItalic r:id="rId35"/>
    </p:embeddedFont>
    <p:embeddedFont>
      <p:font typeface="Livvic"/>
      <p:regular r:id="rId36"/>
      <p:bold r:id="rId37"/>
      <p:italic r:id="rId38"/>
      <p:boldItalic r:id="rId39"/>
    </p:embeddedFont>
    <p:embeddedFont>
      <p:font typeface="Catamaran Light"/>
      <p:regular r:id="rId40"/>
      <p:bold r:id="rId41"/>
    </p:embeddedFont>
    <p:embeddedFont>
      <p:font typeface="Merriweather"/>
      <p:regular r:id="rId42"/>
      <p:bold r:id="rId43"/>
      <p:italic r:id="rId44"/>
      <p:boldItalic r:id="rId45"/>
    </p:embeddedFont>
    <p:embeddedFont>
      <p:font typeface="Livvic SemiBold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tamaranLight-regular.fntdata"/><Relationship Id="rId42" Type="http://schemas.openxmlformats.org/officeDocument/2006/relationships/font" Target="fonts/Merriweather-regular.fntdata"/><Relationship Id="rId41" Type="http://schemas.openxmlformats.org/officeDocument/2006/relationships/font" Target="fonts/CatamaranLight-bold.fntdata"/><Relationship Id="rId44" Type="http://schemas.openxmlformats.org/officeDocument/2006/relationships/font" Target="fonts/Merriweather-italic.fntdata"/><Relationship Id="rId43" Type="http://schemas.openxmlformats.org/officeDocument/2006/relationships/font" Target="fonts/Merriweather-bold.fntdata"/><Relationship Id="rId46" Type="http://schemas.openxmlformats.org/officeDocument/2006/relationships/font" Target="fonts/LivvicSemiBold-regular.fntdata"/><Relationship Id="rId45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ivvicSemiBold-italic.fntdata"/><Relationship Id="rId47" Type="http://schemas.openxmlformats.org/officeDocument/2006/relationships/font" Target="fonts/LivvicSemiBold-bold.fntdata"/><Relationship Id="rId49" Type="http://schemas.openxmlformats.org/officeDocument/2006/relationships/font" Target="fonts/Livvic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ivvicBlack-boldItalic.fntdata"/><Relationship Id="rId30" Type="http://schemas.openxmlformats.org/officeDocument/2006/relationships/font" Target="fonts/LivvicBlack-bold.fntdata"/><Relationship Id="rId33" Type="http://schemas.openxmlformats.org/officeDocument/2006/relationships/font" Target="fonts/LivvicMedium-bold.fntdata"/><Relationship Id="rId32" Type="http://schemas.openxmlformats.org/officeDocument/2006/relationships/font" Target="fonts/LivvicMedium-regular.fntdata"/><Relationship Id="rId35" Type="http://schemas.openxmlformats.org/officeDocument/2006/relationships/font" Target="fonts/LivvicMedium-boldItalic.fntdata"/><Relationship Id="rId34" Type="http://schemas.openxmlformats.org/officeDocument/2006/relationships/font" Target="fonts/LivvicMedium-italic.fntdata"/><Relationship Id="rId37" Type="http://schemas.openxmlformats.org/officeDocument/2006/relationships/font" Target="fonts/Livvic-bold.fntdata"/><Relationship Id="rId36" Type="http://schemas.openxmlformats.org/officeDocument/2006/relationships/font" Target="fonts/Livvic-regular.fntdata"/><Relationship Id="rId39" Type="http://schemas.openxmlformats.org/officeDocument/2006/relationships/font" Target="fonts/Livvic-boldItalic.fntdata"/><Relationship Id="rId38" Type="http://schemas.openxmlformats.org/officeDocument/2006/relationships/font" Target="fonts/Livvic-italic.fntdata"/><Relationship Id="rId20" Type="http://schemas.openxmlformats.org/officeDocument/2006/relationships/font" Target="fonts/ProximaNova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26" Type="http://schemas.openxmlformats.org/officeDocument/2006/relationships/font" Target="fonts/FiraSansExtraCondensed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29" Type="http://schemas.openxmlformats.org/officeDocument/2006/relationships/font" Target="fonts/FiraSansExtraCondensedMedium-boldItalic.fntdata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9df8db1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9df8db1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539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539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58d5a3e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58d5a3e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465e7bc0b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465e7bc0b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1C2B55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e13d9a7e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e13d9a7e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3e13d9a7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3e13d9a7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158d5a3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158d5a3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ictionary.cambridge.org/dictionary/english/potentia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11" Type="http://schemas.openxmlformats.org/officeDocument/2006/relationships/image" Target="../media/image9.jpg"/><Relationship Id="rId22" Type="http://schemas.openxmlformats.org/officeDocument/2006/relationships/image" Target="../media/image18.jpg"/><Relationship Id="rId10" Type="http://schemas.openxmlformats.org/officeDocument/2006/relationships/image" Target="../media/image2.png"/><Relationship Id="rId21" Type="http://schemas.openxmlformats.org/officeDocument/2006/relationships/image" Target="../media/image21.jpg"/><Relationship Id="rId13" Type="http://schemas.openxmlformats.org/officeDocument/2006/relationships/image" Target="../media/image23.jpg"/><Relationship Id="rId24" Type="http://schemas.openxmlformats.org/officeDocument/2006/relationships/image" Target="../media/image22.png"/><Relationship Id="rId12" Type="http://schemas.openxmlformats.org/officeDocument/2006/relationships/image" Target="../media/image13.jpg"/><Relationship Id="rId23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15" Type="http://schemas.openxmlformats.org/officeDocument/2006/relationships/image" Target="../media/image10.png"/><Relationship Id="rId14" Type="http://schemas.openxmlformats.org/officeDocument/2006/relationships/image" Target="../media/image5.png"/><Relationship Id="rId17" Type="http://schemas.openxmlformats.org/officeDocument/2006/relationships/image" Target="../media/image12.png"/><Relationship Id="rId16" Type="http://schemas.openxmlformats.org/officeDocument/2006/relationships/image" Target="../media/image16.png"/><Relationship Id="rId5" Type="http://schemas.openxmlformats.org/officeDocument/2006/relationships/image" Target="../media/image24.png"/><Relationship Id="rId19" Type="http://schemas.openxmlformats.org/officeDocument/2006/relationships/image" Target="../media/image19.jpg"/><Relationship Id="rId6" Type="http://schemas.openxmlformats.org/officeDocument/2006/relationships/image" Target="../media/image25.png"/><Relationship Id="rId18" Type="http://schemas.openxmlformats.org/officeDocument/2006/relationships/image" Target="../media/image15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28186" r="-17130" t="7629"/>
          <a:stretch/>
        </p:blipFill>
        <p:spPr>
          <a:xfrm flipH="1">
            <a:off x="3741149" y="0"/>
            <a:ext cx="54028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flipH="1" rot="-5400000">
            <a:off x="7326125" y="2388350"/>
            <a:ext cx="3358800" cy="277500"/>
          </a:xfrm>
          <a:prstGeom prst="rect">
            <a:avLst/>
          </a:prstGeom>
          <a:solidFill>
            <a:srgbClr val="BEA883">
              <a:alpha val="6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 flipH="1">
            <a:off x="938975" y="913800"/>
            <a:ext cx="5004600" cy="33159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  <a:alpha val="61570"/>
                </a:srgbClr>
              </a:gs>
              <a:gs pos="100000">
                <a:srgbClr val="B1A389">
                  <a:alpha val="61570"/>
                </a:srgbClr>
              </a:gs>
            </a:gsLst>
            <a:lin ang="5400012" scaled="0"/>
          </a:gradFill>
          <a:ln>
            <a:noFill/>
          </a:ln>
          <a:effectLst>
            <a:outerShdw blurRad="1428750" rotWithShape="0" algn="bl" dir="21540000" dist="19050">
              <a:schemeClr val="dk1">
                <a:alpha val="0"/>
              </a:scheme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Livvic Black"/>
                <a:ea typeface="Livvic Black"/>
                <a:cs typeface="Livvic Black"/>
                <a:sym typeface="Livvic Black"/>
              </a:rPr>
              <a:t>THE FACE SHOP</a:t>
            </a:r>
            <a:endParaRPr sz="4800">
              <a:latin typeface="Livvic Black"/>
              <a:ea typeface="Livvic Black"/>
              <a:cs typeface="Livvic Black"/>
              <a:sym typeface="Livvic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Livvic"/>
                <a:ea typeface="Livvic"/>
                <a:cs typeface="Livvic"/>
                <a:sym typeface="Livvic"/>
              </a:rPr>
              <a:t>INK LASTING FOUNDATION SLIM FIT EX SPF30 PA++</a:t>
            </a:r>
            <a:endParaRPr b="1" i="1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Livvic"/>
                <a:ea typeface="Livvic"/>
                <a:cs typeface="Livvic"/>
                <a:sym typeface="Livvic"/>
              </a:rPr>
              <a:t>INK LASTING CUSHION SPF 30 PA++</a:t>
            </a:r>
            <a:endParaRPr sz="1050">
              <a:solidFill>
                <a:srgbClr val="0B539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Marketing Proposal</a:t>
            </a:r>
            <a:endParaRPr b="1" sz="3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996963" y="3772500"/>
            <a:ext cx="30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50505"/>
                </a:solidFill>
              </a:rPr>
              <a:t>CLUB PIAF VIETNAM</a:t>
            </a:r>
            <a:endParaRPr b="1" sz="1000">
              <a:solidFill>
                <a:srgbClr val="05050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50505"/>
                </a:solidFill>
              </a:rPr>
              <a:t>© 2022 Club Piaf VN, Công ty TNHH DM&amp;C All rights reserved.</a:t>
            </a:r>
            <a:endParaRPr sz="800">
              <a:solidFill>
                <a:srgbClr val="05050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9" type="ctrTitle"/>
          </p:nvPr>
        </p:nvSpPr>
        <p:spPr>
          <a:xfrm>
            <a:off x="3438752" y="435575"/>
            <a:ext cx="40767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 /</a:t>
            </a:r>
            <a:r>
              <a:rPr b="0" lang="es" sz="2000"/>
              <a:t> Nội dung </a:t>
            </a:r>
            <a:endParaRPr b="0" sz="2000"/>
          </a:p>
        </p:txBody>
      </p:sp>
      <p:sp>
        <p:nvSpPr>
          <p:cNvPr id="128" name="Google Shape;128;p23"/>
          <p:cNvSpPr/>
          <p:nvPr/>
        </p:nvSpPr>
        <p:spPr>
          <a:xfrm flipH="1" rot="-5400000">
            <a:off x="-957900" y="959250"/>
            <a:ext cx="5140800" cy="32250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  <a:alpha val="61960"/>
                </a:srgbClr>
              </a:gs>
              <a:gs pos="100000">
                <a:srgbClr val="B1A389">
                  <a:alpha val="6196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type="ctrTitle"/>
          </p:nvPr>
        </p:nvSpPr>
        <p:spPr>
          <a:xfrm>
            <a:off x="3446350" y="1988553"/>
            <a:ext cx="422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DETAIL SERVICES/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Chi tiết dịch vụ</a:t>
            </a:r>
            <a:endParaRPr b="0" sz="2000"/>
          </a:p>
        </p:txBody>
      </p:sp>
      <p:sp>
        <p:nvSpPr>
          <p:cNvPr id="130" name="Google Shape;130;p23"/>
          <p:cNvSpPr txBox="1"/>
          <p:nvPr>
            <p:ph idx="2" type="title"/>
          </p:nvPr>
        </p:nvSpPr>
        <p:spPr>
          <a:xfrm>
            <a:off x="1969257" y="19495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chemeClr val="lt1"/>
                </a:solidFill>
              </a:rPr>
              <a:t>A.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/>
          <p:nvPr>
            <p:ph idx="3" type="ctrTitle"/>
          </p:nvPr>
        </p:nvSpPr>
        <p:spPr>
          <a:xfrm>
            <a:off x="3438752" y="3366428"/>
            <a:ext cx="5483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COMMUNICATION</a:t>
            </a:r>
            <a:r>
              <a:rPr lang="es" sz="2400"/>
              <a:t> TIMELINE/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Thời gian triển khai</a:t>
            </a:r>
            <a:endParaRPr b="0" sz="2000"/>
          </a:p>
        </p:txBody>
      </p:sp>
      <p:sp>
        <p:nvSpPr>
          <p:cNvPr id="132" name="Google Shape;132;p23"/>
          <p:cNvSpPr txBox="1"/>
          <p:nvPr>
            <p:ph idx="5" type="title"/>
          </p:nvPr>
        </p:nvSpPr>
        <p:spPr>
          <a:xfrm>
            <a:off x="2023007" y="33175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chemeClr val="lt1"/>
                </a:solidFill>
              </a:rPr>
              <a:t>B.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6" type="ctrTitle"/>
          </p:nvPr>
        </p:nvSpPr>
        <p:spPr>
          <a:xfrm>
            <a:off x="914401" y="265925"/>
            <a:ext cx="66099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AutoNum type="alphaUcPeriod"/>
            </a:pPr>
            <a:r>
              <a:rPr lang="es"/>
              <a:t>DETAIL</a:t>
            </a:r>
            <a:r>
              <a:rPr lang="es"/>
              <a:t> SERVICES/ </a:t>
            </a:r>
            <a:r>
              <a:rPr b="0" lang="es" sz="2100"/>
              <a:t>Chi tiết gói dịch vụ</a:t>
            </a:r>
            <a:endParaRPr b="0" sz="2100"/>
          </a:p>
        </p:txBody>
      </p:sp>
      <p:sp>
        <p:nvSpPr>
          <p:cNvPr id="138" name="Google Shape;138;p24"/>
          <p:cNvSpPr/>
          <p:nvPr/>
        </p:nvSpPr>
        <p:spPr>
          <a:xfrm>
            <a:off x="914402" y="1224391"/>
            <a:ext cx="3607500" cy="183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914402" y="3058239"/>
            <a:ext cx="3607500" cy="17496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4521864" y="3058239"/>
            <a:ext cx="3607500" cy="174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914400" y="1690173"/>
            <a:ext cx="3607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6199" lvl="0" marL="269999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vvic Medium"/>
              <a:buChar char="➔"/>
            </a:pPr>
            <a:r>
              <a:rPr b="1" i="1" lang="es" sz="12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Connecting with Piers interested in brand product</a:t>
            </a:r>
            <a:r>
              <a:rPr i="1" lang="es" sz="1200">
                <a:solidFill>
                  <a:srgbClr val="000000"/>
                </a:solidFill>
                <a:latin typeface="Livvic Medium"/>
                <a:ea typeface="Livvic Medium"/>
                <a:cs typeface="Livvic Medium"/>
                <a:sym typeface="Livvic Medium"/>
              </a:rPr>
              <a:t>/</a:t>
            </a:r>
            <a:r>
              <a:rPr b="1" i="1" lang="es" sz="12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i="1" lang="es" sz="1200">
                <a:solidFill>
                  <a:srgbClr val="000000"/>
                </a:solidFill>
                <a:latin typeface="Livvic Medium"/>
                <a:ea typeface="Livvic Medium"/>
                <a:cs typeface="Livvic Medium"/>
                <a:sym typeface="Livvic Medium"/>
              </a:rPr>
              <a:t>Kết nối chặt chẽ với Piers quan tâm đến sản phẩm bằng việc xây dựng những người đánh giá</a:t>
            </a:r>
            <a:endParaRPr sz="1200">
              <a:solidFill>
                <a:srgbClr val="000000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166199" lvl="0" marL="269999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vvic Medium"/>
              <a:buChar char="➔"/>
            </a:pPr>
            <a:r>
              <a:rPr b="1" i="1" lang="es" sz="1200">
                <a:solidFill>
                  <a:srgbClr val="1D2A57"/>
                </a:solidFill>
                <a:latin typeface="Livvic"/>
                <a:ea typeface="Livvic"/>
                <a:cs typeface="Livvic"/>
                <a:sym typeface="Livvic"/>
              </a:rPr>
              <a:t>Exploit the </a:t>
            </a:r>
            <a:r>
              <a:rPr b="1" i="1" lang="es" sz="1200">
                <a:solidFill>
                  <a:srgbClr val="1D2A57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potential</a:t>
            </a:r>
            <a:r>
              <a:rPr b="1" i="1" lang="es" sz="1200">
                <a:solidFill>
                  <a:srgbClr val="1D2A57"/>
                </a:solidFill>
                <a:latin typeface="Livvic"/>
                <a:ea typeface="Livvic"/>
                <a:cs typeface="Livvic"/>
                <a:sym typeface="Livvic"/>
              </a:rPr>
              <a:t> customers</a:t>
            </a:r>
            <a:r>
              <a:rPr i="1" lang="es" sz="1200">
                <a:solidFill>
                  <a:srgbClr val="1D2A57"/>
                </a:solidFill>
                <a:latin typeface="Livvic Medium"/>
                <a:ea typeface="Livvic Medium"/>
                <a:cs typeface="Livvic Medium"/>
                <a:sym typeface="Livvic Medium"/>
              </a:rPr>
              <a:t>/ </a:t>
            </a:r>
            <a:r>
              <a:rPr lang="es" sz="1200">
                <a:solidFill>
                  <a:srgbClr val="000000"/>
                </a:solidFill>
                <a:latin typeface="Livvic Medium"/>
                <a:ea typeface="Livvic Medium"/>
                <a:cs typeface="Livvic Medium"/>
                <a:sym typeface="Livvic Medium"/>
              </a:rPr>
              <a:t>Khai thác khách hàng tiềm năng.</a:t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2" name="Google Shape;142;p24"/>
          <p:cNvSpPr txBox="1"/>
          <p:nvPr>
            <p:ph idx="5" type="subTitle"/>
          </p:nvPr>
        </p:nvSpPr>
        <p:spPr>
          <a:xfrm>
            <a:off x="914402" y="3669717"/>
            <a:ext cx="36075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6199" lvl="0" marL="26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vvic Medium"/>
              <a:buChar char="➔"/>
            </a:pPr>
            <a:r>
              <a:rPr b="1" lang="es" sz="12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Build product awareness/ </a:t>
            </a:r>
            <a:r>
              <a:rPr i="1" lang="es" sz="1200">
                <a:solidFill>
                  <a:srgbClr val="000000"/>
                </a:solidFill>
                <a:latin typeface="Livvic Medium"/>
                <a:ea typeface="Livvic Medium"/>
                <a:cs typeface="Livvic Medium"/>
                <a:sym typeface="Livvic Medium"/>
              </a:rPr>
              <a:t>Xây dựng nhận thức về sản phẩm mạnh mẽ hơn</a:t>
            </a:r>
            <a:endParaRPr i="1" sz="1200">
              <a:solidFill>
                <a:srgbClr val="000000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3" name="Google Shape;143;p24"/>
          <p:cNvSpPr txBox="1"/>
          <p:nvPr>
            <p:ph idx="4" type="ctrTitle"/>
          </p:nvPr>
        </p:nvSpPr>
        <p:spPr>
          <a:xfrm>
            <a:off x="914402" y="3058559"/>
            <a:ext cx="36075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highlight>
                  <a:srgbClr val="050505"/>
                </a:highlight>
              </a:rPr>
              <a:t>MINIGAME</a:t>
            </a:r>
            <a:endParaRPr sz="1500">
              <a:solidFill>
                <a:schemeClr val="lt1"/>
              </a:solidFill>
              <a:highlight>
                <a:srgbClr val="050505"/>
              </a:highlight>
            </a:endParaRPr>
          </a:p>
        </p:txBody>
      </p:sp>
      <p:sp>
        <p:nvSpPr>
          <p:cNvPr id="144" name="Google Shape;144;p24"/>
          <p:cNvSpPr txBox="1"/>
          <p:nvPr>
            <p:ph type="ctrTitle"/>
          </p:nvPr>
        </p:nvSpPr>
        <p:spPr>
          <a:xfrm>
            <a:off x="914402" y="1186079"/>
            <a:ext cx="36387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highlight>
                  <a:srgbClr val="000000"/>
                </a:highlight>
              </a:rPr>
              <a:t>TRY FREE SERVICE/ </a:t>
            </a:r>
            <a:r>
              <a:rPr b="0" lang="es" sz="1500">
                <a:solidFill>
                  <a:srgbClr val="FFFFFF"/>
                </a:solidFill>
                <a:highlight>
                  <a:srgbClr val="000000"/>
                </a:highlight>
              </a:rPr>
              <a:t>Dịch vụ Try free</a:t>
            </a:r>
            <a:endParaRPr b="0" sz="15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45" name="Google Shape;145;p24"/>
          <p:cNvSpPr txBox="1"/>
          <p:nvPr>
            <p:ph idx="7" type="ctrTitle"/>
          </p:nvPr>
        </p:nvSpPr>
        <p:spPr>
          <a:xfrm>
            <a:off x="4490600" y="3058250"/>
            <a:ext cx="3893100" cy="17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01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post/ </a:t>
            </a:r>
            <a:r>
              <a:rPr b="0" lang="es" sz="1200"/>
              <a:t>bài</a:t>
            </a:r>
            <a:endParaRPr b="0" sz="1200"/>
          </a:p>
        </p:txBody>
      </p:sp>
      <p:sp>
        <p:nvSpPr>
          <p:cNvPr id="146" name="Google Shape;146;p24"/>
          <p:cNvSpPr txBox="1"/>
          <p:nvPr>
            <p:ph idx="7" type="ctrTitle"/>
          </p:nvPr>
        </p:nvSpPr>
        <p:spPr>
          <a:xfrm>
            <a:off x="4524050" y="1215475"/>
            <a:ext cx="3893100" cy="18336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02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phase</a:t>
            </a:r>
            <a:r>
              <a:rPr lang="es" sz="1200"/>
              <a:t>/ </a:t>
            </a:r>
            <a:r>
              <a:rPr b="0" lang="es" sz="1200"/>
              <a:t>đợt</a:t>
            </a:r>
            <a:endParaRPr b="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12</a:t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product/ </a:t>
            </a:r>
            <a:r>
              <a:rPr b="0" lang="es" sz="1200"/>
              <a:t>sản phẩm</a:t>
            </a:r>
            <a:endParaRPr b="0"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6 products</a:t>
            </a:r>
            <a:r>
              <a:rPr lang="es" sz="900">
                <a:solidFill>
                  <a:srgbClr val="FFFFFF"/>
                </a:solidFill>
              </a:rPr>
              <a:t> Ink Lasting Foundation Slim Fit Ex SPF30 PA++ (30ml)</a:t>
            </a:r>
            <a:endParaRPr sz="9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6 products</a:t>
            </a:r>
            <a:r>
              <a:rPr lang="es" sz="900">
                <a:solidFill>
                  <a:srgbClr val="FFFFFF"/>
                </a:solidFill>
              </a:rPr>
              <a:t> Ink Lasting Cushion SPF 30 PA++ (15g)</a:t>
            </a:r>
            <a:endParaRPr sz="9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4" type="ctrTitle"/>
          </p:nvPr>
        </p:nvSpPr>
        <p:spPr>
          <a:xfrm flipH="1">
            <a:off x="4107300" y="610150"/>
            <a:ext cx="5722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TRY FREE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/>
              <a:t>CONTENT</a:t>
            </a:r>
            <a:r>
              <a:rPr lang="es"/>
              <a:t>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000"/>
              <a:t>N</a:t>
            </a:r>
            <a:r>
              <a:rPr b="0" i="1" lang="es" sz="2000"/>
              <a:t>ội dung Try Free</a:t>
            </a:r>
            <a:endParaRPr b="0" i="1" sz="2000"/>
          </a:p>
        </p:txBody>
      </p:sp>
      <p:sp>
        <p:nvSpPr>
          <p:cNvPr id="152" name="Google Shape;152;p25"/>
          <p:cNvSpPr txBox="1"/>
          <p:nvPr>
            <p:ph idx="1" type="subTitle"/>
          </p:nvPr>
        </p:nvSpPr>
        <p:spPr>
          <a:xfrm>
            <a:off x="4107375" y="1653175"/>
            <a:ext cx="50367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Livvic Medium"/>
                <a:ea typeface="Livvic Medium"/>
                <a:cs typeface="Livvic Medium"/>
                <a:sym typeface="Livvic Medium"/>
              </a:rPr>
              <a:t>Bí mật đằng sau lớp make up "đỉnh cao" là lớp nền THE FACE SHOP hoàn hảo</a:t>
            </a:r>
            <a:endParaRPr sz="1200">
              <a:solidFill>
                <a:srgbClr val="000000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53" name="Google Shape;153;p25"/>
          <p:cNvSpPr txBox="1"/>
          <p:nvPr>
            <p:ph idx="2" type="subTitle"/>
          </p:nvPr>
        </p:nvSpPr>
        <p:spPr>
          <a:xfrm>
            <a:off x="4107375" y="2536425"/>
            <a:ext cx="50367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Livvic Medium"/>
                <a:ea typeface="Livvic Medium"/>
                <a:cs typeface="Livvic Medium"/>
                <a:sym typeface="Livvic Medium"/>
              </a:rPr>
              <a:t>COMBO Nền trong veo bền chặt - Makeup tựa như không!</a:t>
            </a:r>
            <a:endParaRPr sz="1200">
              <a:solidFill>
                <a:srgbClr val="000000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54" name="Google Shape;154;p25"/>
          <p:cNvSpPr txBox="1"/>
          <p:nvPr>
            <p:ph type="ctrTitle"/>
          </p:nvPr>
        </p:nvSpPr>
        <p:spPr>
          <a:xfrm>
            <a:off x="4107375" y="1344579"/>
            <a:ext cx="42960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F3F3F3"/>
                </a:solidFill>
                <a:highlight>
                  <a:srgbClr val="9F8862"/>
                </a:highlight>
                <a:latin typeface="Livvic SemiBold"/>
                <a:ea typeface="Livvic SemiBold"/>
                <a:cs typeface="Livvic SemiBold"/>
                <a:sym typeface="Livvic SemiBold"/>
              </a:rPr>
              <a:t>Option 1 </a:t>
            </a:r>
            <a:endParaRPr b="0">
              <a:solidFill>
                <a:srgbClr val="F3F3F3"/>
              </a:solidFill>
              <a:highlight>
                <a:srgbClr val="9F8862"/>
              </a:highlight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55" name="Google Shape;155;p25"/>
          <p:cNvSpPr txBox="1"/>
          <p:nvPr>
            <p:ph idx="3" type="ctrTitle"/>
          </p:nvPr>
        </p:nvSpPr>
        <p:spPr>
          <a:xfrm>
            <a:off x="4107375" y="2227818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F3F3F3"/>
                </a:solidFill>
                <a:highlight>
                  <a:srgbClr val="9F8862"/>
                </a:highlight>
                <a:latin typeface="Livvic SemiBold"/>
                <a:ea typeface="Livvic SemiBold"/>
                <a:cs typeface="Livvic SemiBold"/>
                <a:sym typeface="Livvic SemiBold"/>
              </a:rPr>
              <a:t>Option 2</a:t>
            </a:r>
            <a:endParaRPr b="0">
              <a:solidFill>
                <a:srgbClr val="FFFFFF"/>
              </a:solidFill>
              <a:highlight>
                <a:srgbClr val="9F8862"/>
              </a:highlight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3736494" y="430377"/>
            <a:ext cx="180000" cy="2091000"/>
          </a:xfrm>
          <a:prstGeom prst="rect">
            <a:avLst/>
          </a:prstGeom>
          <a:solidFill>
            <a:srgbClr val="D4CE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3736494" y="2637478"/>
            <a:ext cx="180000" cy="2091000"/>
          </a:xfrm>
          <a:prstGeom prst="rect">
            <a:avLst/>
          </a:prstGeom>
          <a:solidFill>
            <a:srgbClr val="D4CE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2" type="subTitle"/>
          </p:nvPr>
        </p:nvSpPr>
        <p:spPr>
          <a:xfrm>
            <a:off x="4107375" y="3252150"/>
            <a:ext cx="503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Livvic Medium"/>
                <a:ea typeface="Livvic Medium"/>
                <a:cs typeface="Livvic Medium"/>
                <a:sym typeface="Livvic Medium"/>
              </a:rPr>
              <a:t>COMBO makeup nền hết ý - da xinh không tì vết </a:t>
            </a:r>
            <a:endParaRPr sz="1200">
              <a:solidFill>
                <a:srgbClr val="000000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Livvic Medium"/>
                <a:ea typeface="Livvic Medium"/>
                <a:cs typeface="Livvic Medium"/>
                <a:sym typeface="Livvic Medium"/>
              </a:rPr>
              <a:t>The Face Shop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59" name="Google Shape;159;p25"/>
          <p:cNvSpPr txBox="1"/>
          <p:nvPr>
            <p:ph idx="3" type="ctrTitle"/>
          </p:nvPr>
        </p:nvSpPr>
        <p:spPr>
          <a:xfrm>
            <a:off x="4107375" y="294355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F3F3F3"/>
                </a:solidFill>
                <a:highlight>
                  <a:srgbClr val="9F8862"/>
                </a:highlight>
                <a:latin typeface="Livvic SemiBold"/>
                <a:ea typeface="Livvic SemiBold"/>
                <a:cs typeface="Livvic SemiBold"/>
                <a:sym typeface="Livvic SemiBold"/>
              </a:rPr>
              <a:t>Option 3</a:t>
            </a:r>
            <a:endParaRPr b="0">
              <a:solidFill>
                <a:srgbClr val="FFFFFF"/>
              </a:solidFill>
              <a:highlight>
                <a:srgbClr val="9F8862"/>
              </a:highlight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13066" r="13066" t="0"/>
          <a:stretch/>
        </p:blipFill>
        <p:spPr>
          <a:xfrm>
            <a:off x="468950" y="423850"/>
            <a:ext cx="3169399" cy="429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" name="Google Shape;161;p25"/>
          <p:cNvSpPr txBox="1"/>
          <p:nvPr>
            <p:ph idx="2" type="subTitle"/>
          </p:nvPr>
        </p:nvSpPr>
        <p:spPr>
          <a:xfrm>
            <a:off x="4107375" y="4166550"/>
            <a:ext cx="5036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Livvic Medium"/>
                <a:ea typeface="Livvic Medium"/>
                <a:cs typeface="Livvic Medium"/>
                <a:sym typeface="Livvic Medium"/>
              </a:rPr>
              <a:t>COMBO Makeup nền "xuyên thời gian"</a:t>
            </a:r>
            <a:endParaRPr sz="1200">
              <a:solidFill>
                <a:srgbClr val="000000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Livvic Medium"/>
                <a:ea typeface="Livvic Medium"/>
                <a:cs typeface="Livvic Medium"/>
                <a:sym typeface="Livvic Medium"/>
              </a:rPr>
              <a:t>Che phủ cao - bền chặt - mỏng nhẹ   The Face Shop</a:t>
            </a:r>
            <a:endParaRPr sz="1200">
              <a:solidFill>
                <a:srgbClr val="000000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62" name="Google Shape;162;p25"/>
          <p:cNvSpPr txBox="1"/>
          <p:nvPr>
            <p:ph idx="3" type="ctrTitle"/>
          </p:nvPr>
        </p:nvSpPr>
        <p:spPr>
          <a:xfrm>
            <a:off x="4107375" y="385795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solidFill>
                  <a:srgbClr val="F3F3F3"/>
                </a:solidFill>
                <a:highlight>
                  <a:srgbClr val="9F8862"/>
                </a:highlight>
                <a:latin typeface="Livvic SemiBold"/>
                <a:ea typeface="Livvic SemiBold"/>
                <a:cs typeface="Livvic SemiBold"/>
                <a:sym typeface="Livvic SemiBold"/>
              </a:rPr>
              <a:t>Option 4</a:t>
            </a:r>
            <a:endParaRPr b="0">
              <a:solidFill>
                <a:srgbClr val="FFFFFF"/>
              </a:solidFill>
              <a:highlight>
                <a:srgbClr val="9F8862"/>
              </a:highlight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13422" r="13429" t="7458"/>
          <a:stretch/>
        </p:blipFill>
        <p:spPr>
          <a:xfrm>
            <a:off x="5071127" y="0"/>
            <a:ext cx="4065797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" name="Google Shape;168;p26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  <a:alpha val="61570"/>
                </a:srgbClr>
              </a:gs>
              <a:gs pos="100000">
                <a:srgbClr val="B1A389">
                  <a:alpha val="615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 rot="732">
            <a:off x="603325" y="431575"/>
            <a:ext cx="4225200" cy="44856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  <a:alpha val="61570"/>
                </a:srgbClr>
              </a:gs>
              <a:gs pos="100000">
                <a:srgbClr val="B1A389">
                  <a:alpha val="615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Try Free content include</a:t>
            </a:r>
            <a:r>
              <a:rPr lang="es">
                <a:solidFill>
                  <a:srgbClr val="FFFFFF"/>
                </a:solidFill>
                <a:latin typeface="Livvic Medium"/>
                <a:ea typeface="Livvic Medium"/>
                <a:cs typeface="Livvic Medium"/>
                <a:sym typeface="Livvic Medium"/>
              </a:rPr>
              <a:t>/</a:t>
            </a:r>
            <a:r>
              <a:rPr lang="es">
                <a:latin typeface="Livvic Medium"/>
                <a:ea typeface="Livvic Medium"/>
                <a:cs typeface="Livvic Medium"/>
                <a:sym typeface="Livvic Medium"/>
              </a:rPr>
              <a:t> </a:t>
            </a:r>
            <a:r>
              <a:rPr i="1" lang="es" sz="1200">
                <a:latin typeface="Livvic Medium"/>
                <a:ea typeface="Livvic Medium"/>
                <a:cs typeface="Livvic Medium"/>
                <a:sym typeface="Livvic Medium"/>
              </a:rPr>
              <a:t>Nội dung Try Free bao gồm</a:t>
            </a:r>
            <a:endParaRPr i="1" sz="12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ivvic Medium"/>
              <a:buChar char="❖"/>
            </a:pPr>
            <a:r>
              <a:rPr lang="es" sz="1200">
                <a:solidFill>
                  <a:srgbClr val="FFFFFF"/>
                </a:solidFill>
                <a:latin typeface="Livvic Medium"/>
                <a:ea typeface="Livvic Medium"/>
                <a:cs typeface="Livvic Medium"/>
                <a:sym typeface="Livvic Medium"/>
              </a:rPr>
              <a:t>Attractive and trending title with facts that lead to product/ </a:t>
            </a:r>
            <a:r>
              <a:rPr i="1" lang="es" sz="12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rPr>
              <a:t>Mở bài bắt trend thực tế hiện tại với giọng văn sang trọng và dẫn dắt về sản phẩm. </a:t>
            </a:r>
            <a:endParaRPr i="1"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ivvic Medium"/>
              <a:buChar char="❖"/>
            </a:pPr>
            <a:r>
              <a:rPr lang="es" sz="1200">
                <a:solidFill>
                  <a:srgbClr val="FFFFFF"/>
                </a:solidFill>
                <a:latin typeface="Livvic Medium"/>
                <a:ea typeface="Livvic Medium"/>
                <a:cs typeface="Livvic Medium"/>
                <a:sym typeface="Livvic Medium"/>
              </a:rPr>
              <a:t>Introduce combo product unique selling points: </a:t>
            </a:r>
            <a:endParaRPr sz="1200">
              <a:solidFill>
                <a:srgbClr val="FFFFFF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ivvic Medium"/>
              <a:buChar char="-"/>
            </a:pPr>
            <a:r>
              <a:rPr lang="es" sz="1200">
                <a:solidFill>
                  <a:srgbClr val="FFFFFF"/>
                </a:solidFill>
                <a:latin typeface="Livvic Medium"/>
                <a:ea typeface="Livvic Medium"/>
                <a:cs typeface="Livvic Medium"/>
                <a:sym typeface="Livvic Medium"/>
              </a:rPr>
              <a:t>Silky smooth, glossy, coverage 24h/ </a:t>
            </a:r>
            <a:r>
              <a:rPr i="1" lang="es" sz="12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rPr>
              <a:t>Mịn lì, căng bóng, che phủ cực đỉnh, bền màu suốt nhiều giờ</a:t>
            </a:r>
            <a:endParaRPr i="1"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ivvic Medium"/>
              <a:buChar char="-"/>
            </a:pPr>
            <a:r>
              <a:rPr lang="es" sz="1200">
                <a:solidFill>
                  <a:srgbClr val="FFFFFF"/>
                </a:solidFill>
                <a:latin typeface="Livvic Medium"/>
                <a:ea typeface="Livvic Medium"/>
                <a:cs typeface="Livvic Medium"/>
                <a:sym typeface="Livvic Medium"/>
              </a:rPr>
              <a:t>Suitable for makeup look &amp; skin type/ </a:t>
            </a:r>
            <a:r>
              <a:rPr i="1" lang="es" sz="12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rPr>
              <a:t>Phù hợp mọi makeup look và tệp da hoàn hảo</a:t>
            </a:r>
            <a:endParaRPr i="1"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ivvic Medium"/>
              <a:buChar char="-"/>
            </a:pPr>
            <a:r>
              <a:rPr lang="es" sz="1200">
                <a:solidFill>
                  <a:srgbClr val="FFFFFF"/>
                </a:solidFill>
                <a:latin typeface="Livvic Medium"/>
                <a:ea typeface="Livvic Medium"/>
                <a:cs typeface="Livvic Medium"/>
                <a:sym typeface="Livvic Medium"/>
              </a:rPr>
              <a:t>Moisturizing and control oil/ </a:t>
            </a:r>
            <a:r>
              <a:rPr i="1" lang="es" sz="12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rPr>
              <a:t>Khả năng dưỡng ẩm, kiềm dầu tối ưu</a:t>
            </a:r>
            <a:endParaRPr i="1"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ivvic Medium"/>
              <a:buChar char="-"/>
            </a:pPr>
            <a:r>
              <a:rPr lang="es" sz="1200">
                <a:solidFill>
                  <a:srgbClr val="FFFFFF"/>
                </a:solidFill>
                <a:latin typeface="Livvic Medium"/>
                <a:ea typeface="Livvic Medium"/>
                <a:cs typeface="Livvic Medium"/>
                <a:sym typeface="Livvic Medium"/>
              </a:rPr>
              <a:t>Protect skin from the negative effect the environment/ </a:t>
            </a:r>
            <a:r>
              <a:rPr i="1" lang="es" sz="12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rPr>
              <a:t>Chống nắng, bảo vệ da khỏi những tác động tiêu cực của môi trường</a:t>
            </a:r>
            <a:endParaRPr i="1"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ivvic Medium"/>
              <a:buChar char="❖"/>
            </a:pPr>
            <a:r>
              <a:rPr lang="es" sz="1200">
                <a:solidFill>
                  <a:srgbClr val="FFFFFF"/>
                </a:solidFill>
                <a:latin typeface="Livvic Medium"/>
                <a:ea typeface="Livvic Medium"/>
                <a:cs typeface="Livvic Medium"/>
                <a:sym typeface="Livvic Medium"/>
              </a:rPr>
              <a:t>CTA</a:t>
            </a:r>
            <a:endParaRPr sz="1200">
              <a:solidFill>
                <a:srgbClr val="FFFFFF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ivvic Medium"/>
              <a:buChar char="❖"/>
            </a:pPr>
            <a:r>
              <a:rPr lang="es" sz="1200">
                <a:latin typeface="Livvic Medium"/>
                <a:ea typeface="Livvic Medium"/>
                <a:cs typeface="Livvic Medium"/>
                <a:sym typeface="Livvic Medium"/>
              </a:rPr>
              <a:t> </a:t>
            </a:r>
            <a:r>
              <a:rPr lang="es" sz="1200">
                <a:solidFill>
                  <a:srgbClr val="FFFFFF"/>
                </a:solidFill>
                <a:latin typeface="Livvic Medium"/>
                <a:ea typeface="Livvic Medium"/>
                <a:cs typeface="Livvic Medium"/>
                <a:sym typeface="Livvic Medium"/>
              </a:rPr>
              <a:t>CELEFIT official website and fanpage/ </a:t>
            </a:r>
            <a:r>
              <a:rPr i="1" lang="es" sz="1200">
                <a:latin typeface="Livvic Medium"/>
                <a:ea typeface="Livvic Medium"/>
                <a:cs typeface="Livvic Medium"/>
                <a:sym typeface="Livvic Medium"/>
              </a:rPr>
              <a:t>Trang web và fanpage chính thức</a:t>
            </a:r>
            <a:endParaRPr i="1" sz="12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ivvic Medium"/>
              <a:buChar char="➔"/>
            </a:pPr>
            <a:r>
              <a:rPr lang="es" sz="1200">
                <a:solidFill>
                  <a:srgbClr val="FFFFFF"/>
                </a:solidFill>
                <a:latin typeface="Livvic Medium"/>
                <a:ea typeface="Livvic Medium"/>
                <a:cs typeface="Livvic Medium"/>
                <a:sym typeface="Livvic Medium"/>
              </a:rPr>
              <a:t>Image format/ </a:t>
            </a:r>
            <a:r>
              <a:rPr i="1" lang="es" sz="1200">
                <a:latin typeface="Livvic Medium"/>
                <a:ea typeface="Livvic Medium"/>
                <a:cs typeface="Livvic Medium"/>
                <a:sym typeface="Livvic Medium"/>
              </a:rPr>
              <a:t>Đề xuất định dạng hình ảnh: </a:t>
            </a:r>
            <a:endParaRPr i="1" sz="12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ivvic Medium"/>
                <a:ea typeface="Livvic Medium"/>
                <a:cs typeface="Livvic Medium"/>
                <a:sym typeface="Livvic Medium"/>
              </a:rPr>
              <a:t>Single - image (1 hình ảnh)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453350" y="253629"/>
            <a:ext cx="77040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</a:t>
            </a:r>
            <a:r>
              <a:rPr b="1" lang="es" sz="2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ERVICE DISPLAY ON CLUB PIAF </a:t>
            </a:r>
            <a:endParaRPr b="1" sz="2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Hiển thị dịch vụ t</a:t>
            </a:r>
            <a:r>
              <a:rPr i="1" lang="es" sz="2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rên Club Piaf</a:t>
            </a:r>
            <a:endParaRPr i="1" sz="20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682525" y="4248482"/>
            <a:ext cx="1815300" cy="5964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Livvic"/>
                <a:ea typeface="Livvic"/>
                <a:cs typeface="Livvic"/>
                <a:sym typeface="Livvic"/>
              </a:rPr>
              <a:t>HIỂN THỊ DÃY HÌNH</a:t>
            </a:r>
            <a:endParaRPr b="1" sz="800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Livvic"/>
                <a:ea typeface="Livvic"/>
                <a:cs typeface="Livvic"/>
                <a:sym typeface="Livvic"/>
              </a:rPr>
              <a:t>Trên Mobile App/</a:t>
            </a:r>
            <a:endParaRPr b="1" sz="800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Display Image on Mobile App</a:t>
            </a:r>
            <a:endParaRPr b="1" sz="8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198100" y="4235850"/>
            <a:ext cx="2058900" cy="6219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Livvic"/>
                <a:ea typeface="Livvic"/>
                <a:cs typeface="Livvic"/>
                <a:sym typeface="Livvic"/>
              </a:rPr>
              <a:t>HIỂN THỊ HÌNH BÌA</a:t>
            </a:r>
            <a:endParaRPr b="1" sz="800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Livvic"/>
                <a:ea typeface="Livvic"/>
                <a:cs typeface="Livvic"/>
                <a:sym typeface="Livvic"/>
              </a:rPr>
              <a:t>Trên Mobile App/</a:t>
            </a:r>
            <a:endParaRPr b="1" sz="800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b="1" i="1" lang="es" sz="8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Display Cover Image  on Mobile App</a:t>
            </a:r>
            <a:endParaRPr b="1" i="1" sz="8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2439250" y="4248513"/>
            <a:ext cx="1984500" cy="5964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050505"/>
                </a:solidFill>
                <a:latin typeface="Livvic"/>
                <a:ea typeface="Livvic"/>
                <a:cs typeface="Livvic"/>
                <a:sym typeface="Livvic"/>
              </a:rPr>
              <a:t>HIỂN THỊ HÌNH CHI TIẾT</a:t>
            </a:r>
            <a:endParaRPr b="1" sz="800">
              <a:solidFill>
                <a:srgbClr val="05050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050505"/>
                </a:solidFill>
                <a:latin typeface="Livvic"/>
                <a:ea typeface="Livvic"/>
                <a:cs typeface="Livvic"/>
                <a:sym typeface="Livvic"/>
              </a:rPr>
              <a:t>Trên Mobile App/</a:t>
            </a:r>
            <a:endParaRPr b="1" sz="800">
              <a:solidFill>
                <a:srgbClr val="05050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Display Detail Image on Mobile App</a:t>
            </a:r>
            <a:endParaRPr b="1" sz="8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3849" r="3840" t="0"/>
          <a:stretch/>
        </p:blipFill>
        <p:spPr>
          <a:xfrm>
            <a:off x="417859" y="2297437"/>
            <a:ext cx="1462023" cy="1001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7"/>
          <p:cNvGrpSpPr/>
          <p:nvPr/>
        </p:nvGrpSpPr>
        <p:grpSpPr>
          <a:xfrm>
            <a:off x="2614056" y="1062931"/>
            <a:ext cx="1500311" cy="3019962"/>
            <a:chOff x="-1594225" y="1201487"/>
            <a:chExt cx="1532650" cy="3226800"/>
          </a:xfrm>
        </p:grpSpPr>
        <p:grpSp>
          <p:nvGrpSpPr>
            <p:cNvPr id="180" name="Google Shape;180;p27"/>
            <p:cNvGrpSpPr/>
            <p:nvPr/>
          </p:nvGrpSpPr>
          <p:grpSpPr>
            <a:xfrm>
              <a:off x="-1594225" y="1201487"/>
              <a:ext cx="1532650" cy="3226800"/>
              <a:chOff x="-1594225" y="1201487"/>
              <a:chExt cx="1532650" cy="3226800"/>
            </a:xfrm>
          </p:grpSpPr>
          <p:grpSp>
            <p:nvGrpSpPr>
              <p:cNvPr id="181" name="Google Shape;181;p27"/>
              <p:cNvGrpSpPr/>
              <p:nvPr/>
            </p:nvGrpSpPr>
            <p:grpSpPr>
              <a:xfrm>
                <a:off x="-1583175" y="1201487"/>
                <a:ext cx="1521600" cy="3226800"/>
                <a:chOff x="9302625" y="1265537"/>
                <a:chExt cx="1521600" cy="3226800"/>
              </a:xfrm>
            </p:grpSpPr>
            <p:grpSp>
              <p:nvGrpSpPr>
                <p:cNvPr id="182" name="Google Shape;182;p27"/>
                <p:cNvGrpSpPr/>
                <p:nvPr/>
              </p:nvGrpSpPr>
              <p:grpSpPr>
                <a:xfrm>
                  <a:off x="9302625" y="1265537"/>
                  <a:ext cx="1521600" cy="3226800"/>
                  <a:chOff x="9302625" y="1265537"/>
                  <a:chExt cx="1521600" cy="3226800"/>
                </a:xfrm>
              </p:grpSpPr>
              <p:grpSp>
                <p:nvGrpSpPr>
                  <p:cNvPr id="183" name="Google Shape;183;p27"/>
                  <p:cNvGrpSpPr/>
                  <p:nvPr/>
                </p:nvGrpSpPr>
                <p:grpSpPr>
                  <a:xfrm>
                    <a:off x="9302625" y="1265537"/>
                    <a:ext cx="1521600" cy="3226800"/>
                    <a:chOff x="9302625" y="1265537"/>
                    <a:chExt cx="1521600" cy="3226800"/>
                  </a:xfrm>
                </p:grpSpPr>
                <p:grpSp>
                  <p:nvGrpSpPr>
                    <p:cNvPr id="184" name="Google Shape;184;p27"/>
                    <p:cNvGrpSpPr/>
                    <p:nvPr/>
                  </p:nvGrpSpPr>
                  <p:grpSpPr>
                    <a:xfrm>
                      <a:off x="9302625" y="1265537"/>
                      <a:ext cx="1521600" cy="3226800"/>
                      <a:chOff x="9302625" y="1265537"/>
                      <a:chExt cx="1521600" cy="3226800"/>
                    </a:xfrm>
                  </p:grpSpPr>
                  <p:grpSp>
                    <p:nvGrpSpPr>
                      <p:cNvPr id="185" name="Google Shape;185;p27"/>
                      <p:cNvGrpSpPr/>
                      <p:nvPr/>
                    </p:nvGrpSpPr>
                    <p:grpSpPr>
                      <a:xfrm>
                        <a:off x="9302625" y="1265537"/>
                        <a:ext cx="1521600" cy="3226800"/>
                        <a:chOff x="9302625" y="1265537"/>
                        <a:chExt cx="1521600" cy="3226800"/>
                      </a:xfrm>
                    </p:grpSpPr>
                    <p:grpSp>
                      <p:nvGrpSpPr>
                        <p:cNvPr id="186" name="Google Shape;186;p27"/>
                        <p:cNvGrpSpPr/>
                        <p:nvPr/>
                      </p:nvGrpSpPr>
                      <p:grpSpPr>
                        <a:xfrm>
                          <a:off x="9302625" y="1265537"/>
                          <a:ext cx="1521600" cy="3226800"/>
                          <a:chOff x="9302625" y="1265537"/>
                          <a:chExt cx="1521600" cy="3226800"/>
                        </a:xfrm>
                      </p:grpSpPr>
                      <p:sp>
                        <p:nvSpPr>
                          <p:cNvPr id="187" name="Google Shape;187;p27"/>
                          <p:cNvSpPr/>
                          <p:nvPr/>
                        </p:nvSpPr>
                        <p:spPr>
                          <a:xfrm>
                            <a:off x="9302625" y="1265537"/>
                            <a:ext cx="1521600" cy="3226800"/>
                          </a:xfrm>
                          <a:prstGeom prst="roundRect">
                            <a:avLst>
                              <a:gd fmla="val 6029" name="adj"/>
                            </a:avLst>
                          </a:prstGeom>
                          <a:solidFill>
                            <a:srgbClr val="FFFFFF"/>
                          </a:solidFill>
                          <a:ln cap="flat" cmpd="sng" w="28575">
                            <a:solidFill>
                              <a:srgbClr val="073763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188" name="Google Shape;188;p27"/>
                          <p:cNvGrpSpPr/>
                          <p:nvPr/>
                        </p:nvGrpSpPr>
                        <p:grpSpPr>
                          <a:xfrm>
                            <a:off x="9417999" y="4326168"/>
                            <a:ext cx="1331385" cy="104749"/>
                            <a:chOff x="196375" y="4787980"/>
                            <a:chExt cx="2041375" cy="160609"/>
                          </a:xfrm>
                        </p:grpSpPr>
                        <p:pic>
                          <p:nvPicPr>
                            <p:cNvPr id="189" name="Google Shape;189;p27"/>
                            <p:cNvPicPr preferRelativeResize="0"/>
                            <p:nvPr/>
                          </p:nvPicPr>
                          <p:blipFill>
                            <a:blip r:embed="rId4">
                              <a:alphaModFix/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6375" y="4800164"/>
                              <a:ext cx="144248" cy="1484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  <p:pic>
                          <p:nvPicPr>
                            <p:cNvPr id="190" name="Google Shape;190;p27"/>
                            <p:cNvPicPr preferRelativeResize="0"/>
                            <p:nvPr/>
                          </p:nvPicPr>
                          <p:blipFill>
                            <a:blip r:embed="rId5">
                              <a:alphaModFix/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39200" y="4802750"/>
                              <a:ext cx="174478" cy="1432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  <p:pic>
                          <p:nvPicPr>
                            <p:cNvPr id="191" name="Google Shape;191;p27"/>
                            <p:cNvPicPr preferRelativeResize="0"/>
                            <p:nvPr/>
                          </p:nvPicPr>
                          <p:blipFill>
                            <a:blip r:embed="rId6">
                              <a:alphaModFix amt="85000"/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625672" y="4787980"/>
                              <a:ext cx="144249" cy="1472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  <p:pic>
                          <p:nvPicPr>
                            <p:cNvPr id="192" name="Google Shape;192;p27"/>
                            <p:cNvPicPr preferRelativeResize="0"/>
                            <p:nvPr/>
                          </p:nvPicPr>
                          <p:blipFill rotWithShape="1">
                            <a:blip r:embed="rId7">
                              <a:alphaModFix/>
                            </a:blip>
                            <a:srcRect b="10" l="0" r="0" t="-10"/>
                            <a:stretch/>
                          </p:blipFill>
                          <p:spPr>
                            <a:xfrm>
                              <a:off x="2093500" y="4802747"/>
                              <a:ext cx="144250" cy="14327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grpSp>
                    </p:grpSp>
                    <p:sp>
                      <p:nvSpPr>
                        <p:cNvPr id="193" name="Google Shape;193;p27"/>
                        <p:cNvSpPr/>
                        <p:nvPr/>
                      </p:nvSpPr>
                      <p:spPr>
                        <a:xfrm>
                          <a:off x="9321525" y="1721275"/>
                          <a:ext cx="1483800" cy="38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" sz="400">
                              <a:solidFill>
                                <a:srgbClr val="999999"/>
                              </a:solidFill>
                            </a:rPr>
                            <a:t>Bí mật đằng sau lớp make up “đỉnh cao” là lớp nền </a:t>
                          </a:r>
                          <a:endParaRPr sz="400">
                            <a:solidFill>
                              <a:srgbClr val="999999"/>
                            </a:solidFill>
                          </a:endParaRPr>
                        </a:p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" sz="400">
                              <a:solidFill>
                                <a:srgbClr val="999999"/>
                              </a:solidFill>
                            </a:rPr>
                            <a:t>THE FACE SHOP hoàn hảo</a:t>
                          </a:r>
                          <a:endParaRPr sz="400">
                            <a:solidFill>
                              <a:srgbClr val="999999"/>
                            </a:solidFill>
                          </a:endParaRPr>
                        </a:p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0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" sz="400">
                              <a:solidFill>
                                <a:srgbClr val="000000"/>
                              </a:solidFill>
                            </a:rPr>
                            <a:t>1 Phầ</a:t>
                          </a:r>
                          <a:r>
                            <a:rPr lang="es" sz="400">
                              <a:solidFill>
                                <a:srgbClr val="050505"/>
                              </a:solidFill>
                              <a:highlight>
                                <a:srgbClr val="FFFFFF"/>
                              </a:highlight>
                            </a:rPr>
                            <a:t>n</a:t>
                          </a:r>
                          <a:r>
                            <a:rPr lang="es" sz="400">
                              <a:solidFill>
                                <a:srgbClr val="000000"/>
                              </a:solidFill>
                            </a:rPr>
                            <a:t> quà / 27 Đã đă</a:t>
                          </a:r>
                          <a:r>
                            <a:rPr lang="es" sz="400">
                              <a:solidFill>
                                <a:srgbClr val="050505"/>
                              </a:solidFill>
                              <a:highlight>
                                <a:srgbClr val="FFFFFF"/>
                              </a:highlight>
                            </a:rPr>
                            <a:t>n</a:t>
                          </a:r>
                          <a:r>
                            <a:rPr lang="es" sz="400">
                              <a:solidFill>
                                <a:srgbClr val="000000"/>
                              </a:solidFill>
                            </a:rPr>
                            <a:t>g ký</a:t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94" name="Google Shape;194;p27"/>
                      <p:cNvGrpSpPr/>
                      <p:nvPr/>
                    </p:nvGrpSpPr>
                    <p:grpSpPr>
                      <a:xfrm>
                        <a:off x="9331051" y="1469913"/>
                        <a:ext cx="1365300" cy="284923"/>
                        <a:chOff x="9331051" y="1469913"/>
                        <a:chExt cx="1365300" cy="284923"/>
                      </a:xfrm>
                    </p:grpSpPr>
                    <p:sp>
                      <p:nvSpPr>
                        <p:cNvPr id="195" name="Google Shape;195;p27"/>
                        <p:cNvSpPr/>
                        <p:nvPr/>
                      </p:nvSpPr>
                      <p:spPr>
                        <a:xfrm>
                          <a:off x="9331051" y="1469913"/>
                          <a:ext cx="1365300" cy="117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" sz="500"/>
                            <a:t>Try Free          </a:t>
                          </a:r>
                          <a:r>
                            <a:rPr lang="es" sz="500">
                              <a:solidFill>
                                <a:srgbClr val="999999"/>
                              </a:solidFill>
                            </a:rPr>
                            <a:t>Voucher            </a:t>
                          </a:r>
                          <a:r>
                            <a:rPr lang="es" sz="500">
                              <a:solidFill>
                                <a:srgbClr val="9E9E9E"/>
                              </a:solidFill>
                            </a:rPr>
                            <a:t>Event</a:t>
                          </a:r>
                          <a:endParaRPr sz="500">
                            <a:solidFill>
                              <a:srgbClr val="9E9E9E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96" name="Google Shape;196;p27"/>
                        <p:cNvGrpSpPr/>
                        <p:nvPr/>
                      </p:nvGrpSpPr>
                      <p:grpSpPr>
                        <a:xfrm>
                          <a:off x="9362585" y="1650075"/>
                          <a:ext cx="972715" cy="104760"/>
                          <a:chOff x="9362585" y="1650075"/>
                          <a:chExt cx="972715" cy="104760"/>
                        </a:xfrm>
                      </p:grpSpPr>
                      <p:sp>
                        <p:nvSpPr>
                          <p:cNvPr id="197" name="Google Shape;197;p27"/>
                          <p:cNvSpPr/>
                          <p:nvPr/>
                        </p:nvSpPr>
                        <p:spPr>
                          <a:xfrm>
                            <a:off x="9828000" y="1665550"/>
                            <a:ext cx="507300" cy="73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" sz="400">
                                <a:solidFill>
                                  <a:srgbClr val="999999"/>
                                </a:solidFill>
                              </a:rPr>
                              <a:t>Co</a:t>
                            </a:r>
                            <a:r>
                              <a:rPr lang="es" sz="400">
                                <a:solidFill>
                                  <a:srgbClr val="9E9E9E"/>
                                </a:solidFill>
                              </a:rPr>
                              <a:t>m</a:t>
                            </a:r>
                            <a:r>
                              <a:rPr lang="es" sz="400">
                                <a:solidFill>
                                  <a:srgbClr val="999999"/>
                                </a:solidFill>
                              </a:rPr>
                              <a:t>ing soon    </a:t>
                            </a:r>
                            <a:endParaRPr sz="400"/>
                          </a:p>
                        </p:txBody>
                      </p:sp>
                      <p:grpSp>
                        <p:nvGrpSpPr>
                          <p:cNvPr id="198" name="Google Shape;198;p27"/>
                          <p:cNvGrpSpPr/>
                          <p:nvPr/>
                        </p:nvGrpSpPr>
                        <p:grpSpPr>
                          <a:xfrm>
                            <a:off x="9362585" y="1650075"/>
                            <a:ext cx="507300" cy="104760"/>
                            <a:chOff x="9362585" y="1650075"/>
                            <a:chExt cx="507300" cy="104760"/>
                          </a:xfrm>
                        </p:grpSpPr>
                        <p:sp>
                          <p:nvSpPr>
                            <p:cNvPr id="199" name="Google Shape;199;p27"/>
                            <p:cNvSpPr/>
                            <p:nvPr/>
                          </p:nvSpPr>
                          <p:spPr>
                            <a:xfrm>
                              <a:off x="9381725" y="1650075"/>
                              <a:ext cx="428220" cy="104760"/>
                            </a:xfrm>
                            <a:prstGeom prst="flowChartTerminator">
                              <a:avLst/>
                            </a:prstGeom>
                            <a:noFill/>
                            <a:ln cap="flat" cmpd="sng" w="9525">
                              <a:solidFill>
                                <a:srgbClr val="4285F4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00" name="Google Shape;200;p27"/>
                            <p:cNvSpPr/>
                            <p:nvPr/>
                          </p:nvSpPr>
                          <p:spPr>
                            <a:xfrm>
                              <a:off x="9362585" y="1657307"/>
                              <a:ext cx="507300" cy="73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" sz="400">
                                  <a:solidFill>
                                    <a:srgbClr val="4285F4"/>
                                  </a:solidFill>
                                </a:rPr>
                                <a:t>In Progress</a:t>
                              </a:r>
                              <a:endParaRPr sz="400"/>
                            </a:p>
                          </p:txBody>
                        </p:sp>
                        <p:grpSp>
                          <p:nvGrpSpPr>
                            <p:cNvPr id="201" name="Google Shape;201;p27"/>
                            <p:cNvGrpSpPr/>
                            <p:nvPr/>
                          </p:nvGrpSpPr>
                          <p:grpSpPr>
                            <a:xfrm>
                              <a:off x="9420788" y="1673452"/>
                              <a:ext cx="57602" cy="56480"/>
                              <a:chOff x="9650960" y="971863"/>
                              <a:chExt cx="184800" cy="181200"/>
                            </a:xfrm>
                          </p:grpSpPr>
                          <p:sp>
                            <p:nvSpPr>
                              <p:cNvPr id="202" name="Google Shape;202;p27"/>
                              <p:cNvSpPr/>
                              <p:nvPr/>
                            </p:nvSpPr>
                            <p:spPr>
                              <a:xfrm>
                                <a:off x="9650960" y="971863"/>
                                <a:ext cx="184800" cy="181200"/>
                              </a:xfrm>
                              <a:prstGeom prst="ellipse">
                                <a:avLst/>
                              </a:prstGeom>
                              <a:solidFill>
                                <a:srgbClr val="4285F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cxnSp>
                            <p:nvCxnSpPr>
                              <p:cNvPr id="203" name="Google Shape;203;p27"/>
                              <p:cNvCxnSpPr/>
                              <p:nvPr/>
                            </p:nvCxnSpPr>
                            <p:spPr>
                              <a:xfrm flipH="1" rot="10800000">
                                <a:off x="9726152" y="1031504"/>
                                <a:ext cx="77100" cy="75900"/>
                              </a:xfrm>
                              <a:prstGeom prst="straightConnector1">
                                <a:avLst/>
                              </a:prstGeom>
                              <a:noFill/>
                              <a:ln cap="flat" cmpd="sng" w="9525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  <a:headEnd len="med" w="med" type="none"/>
                                <a:tailEnd len="med" w="med" type="none"/>
                              </a:ln>
                            </p:spPr>
                          </p:cxnSp>
                          <p:cxnSp>
                            <p:nvCxnSpPr>
                              <p:cNvPr id="204" name="Google Shape;204;p27"/>
                              <p:cNvCxnSpPr/>
                              <p:nvPr/>
                            </p:nvCxnSpPr>
                            <p:spPr>
                              <a:xfrm>
                                <a:off x="9690500" y="1053300"/>
                                <a:ext cx="50100" cy="47100"/>
                              </a:xfrm>
                              <a:prstGeom prst="straightConnector1">
                                <a:avLst/>
                              </a:prstGeom>
                              <a:noFill/>
                              <a:ln cap="flat" cmpd="sng" w="9525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  <a:headEnd len="med" w="med" type="none"/>
                                <a:tailEnd len="med" w="med" type="none"/>
                              </a:ln>
                            </p:spPr>
                          </p:cxnSp>
                        </p:grpSp>
                      </p:grpSp>
                    </p:grpSp>
                  </p:grpSp>
                </p:grpSp>
                <p:grpSp>
                  <p:nvGrpSpPr>
                    <p:cNvPr id="205" name="Google Shape;205;p27"/>
                    <p:cNvGrpSpPr/>
                    <p:nvPr/>
                  </p:nvGrpSpPr>
                  <p:grpSpPr>
                    <a:xfrm>
                      <a:off x="10399985" y="1321408"/>
                      <a:ext cx="402431" cy="113848"/>
                      <a:chOff x="6133949" y="1715425"/>
                      <a:chExt cx="1266701" cy="358350"/>
                    </a:xfrm>
                  </p:grpSpPr>
                  <p:pic>
                    <p:nvPicPr>
                      <p:cNvPr id="206" name="Google Shape;206;p27"/>
                      <p:cNvPicPr preferRelativeResize="0"/>
                      <p:nvPr/>
                    </p:nvPicPr>
                    <p:blipFill rotWithShape="1">
                      <a:blip r:embed="rId8">
                        <a:alphaModFix amt="61000"/>
                      </a:blip>
                      <a:srcRect b="0" l="68895" r="0" t="0"/>
                      <a:stretch/>
                    </p:blipFill>
                    <p:spPr>
                      <a:xfrm>
                        <a:off x="6703000" y="1715425"/>
                        <a:ext cx="697651" cy="35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207" name="Google Shape;207;p27"/>
                      <p:cNvPicPr preferRelativeResize="0"/>
                      <p:nvPr/>
                    </p:nvPicPr>
                    <p:blipFill rotWithShape="1">
                      <a:blip r:embed="rId8">
                        <a:alphaModFix amt="61000"/>
                      </a:blip>
                      <a:srcRect b="0" l="921" r="73410" t="0"/>
                      <a:stretch/>
                    </p:blipFill>
                    <p:spPr>
                      <a:xfrm>
                        <a:off x="6133949" y="1715425"/>
                        <a:ext cx="575700" cy="35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  <p:pic>
                <p:nvPicPr>
                  <p:cNvPr id="208" name="Google Shape;208;p27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57262" l="1718" r="74116" t="6844"/>
                  <a:stretch/>
                </p:blipFill>
                <p:spPr>
                  <a:xfrm>
                    <a:off x="9339125" y="1316750"/>
                    <a:ext cx="433526" cy="1185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09" name="Google Shape;209;p27"/>
                <p:cNvSpPr/>
                <p:nvPr/>
              </p:nvSpPr>
              <p:spPr>
                <a:xfrm>
                  <a:off x="10341250" y="1342900"/>
                  <a:ext cx="408300" cy="7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400">
                      <a:solidFill>
                        <a:srgbClr val="999999"/>
                      </a:solidFill>
                    </a:rPr>
                    <a:t>Search</a:t>
                  </a:r>
                  <a:r>
                    <a:rPr lang="es" sz="400">
                      <a:solidFill>
                        <a:srgbClr val="9E9E9E"/>
                      </a:solidFill>
                    </a:rPr>
                    <a:t>...</a:t>
                  </a:r>
                  <a:endParaRPr sz="400">
                    <a:solidFill>
                      <a:srgbClr val="9E9E9E"/>
                    </a:solidFill>
                  </a:endParaRPr>
                </a:p>
              </p:txBody>
            </p:sp>
          </p:grpSp>
          <p:grpSp>
            <p:nvGrpSpPr>
              <p:cNvPr id="210" name="Google Shape;210;p27"/>
              <p:cNvGrpSpPr/>
              <p:nvPr/>
            </p:nvGrpSpPr>
            <p:grpSpPr>
              <a:xfrm>
                <a:off x="-1594225" y="2019425"/>
                <a:ext cx="1517350" cy="2348445"/>
                <a:chOff x="-1594225" y="2019425"/>
                <a:chExt cx="1517350" cy="2348445"/>
              </a:xfrm>
            </p:grpSpPr>
            <p:grpSp>
              <p:nvGrpSpPr>
                <p:cNvPr id="211" name="Google Shape;211;p27"/>
                <p:cNvGrpSpPr/>
                <p:nvPr/>
              </p:nvGrpSpPr>
              <p:grpSpPr>
                <a:xfrm>
                  <a:off x="-1521447" y="2019425"/>
                  <a:ext cx="1399032" cy="99900"/>
                  <a:chOff x="-1518410" y="2051925"/>
                  <a:chExt cx="1399032" cy="99900"/>
                </a:xfrm>
              </p:grpSpPr>
              <p:grpSp>
                <p:nvGrpSpPr>
                  <p:cNvPr id="212" name="Google Shape;212;p27"/>
                  <p:cNvGrpSpPr/>
                  <p:nvPr/>
                </p:nvGrpSpPr>
                <p:grpSpPr>
                  <a:xfrm>
                    <a:off x="-1518410" y="2051925"/>
                    <a:ext cx="507300" cy="99900"/>
                    <a:chOff x="-1038760" y="2052250"/>
                    <a:chExt cx="507300" cy="99900"/>
                  </a:xfrm>
                </p:grpSpPr>
                <p:sp>
                  <p:nvSpPr>
                    <p:cNvPr id="213" name="Google Shape;213;p27"/>
                    <p:cNvSpPr/>
                    <p:nvPr/>
                  </p:nvSpPr>
                  <p:spPr>
                    <a:xfrm flipH="1">
                      <a:off x="-1038725" y="2052250"/>
                      <a:ext cx="319800" cy="99900"/>
                    </a:xfrm>
                    <a:prstGeom prst="round1Rect">
                      <a:avLst>
                        <a:gd fmla="val 39489" name="adj"/>
                      </a:avLst>
                    </a:prstGeom>
                    <a:solidFill>
                      <a:srgbClr val="05050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4" name="Google Shape;214;p27"/>
                    <p:cNvSpPr/>
                    <p:nvPr/>
                  </p:nvSpPr>
                  <p:spPr>
                    <a:xfrm>
                      <a:off x="-1038760" y="2064042"/>
                      <a:ext cx="507300" cy="846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400">
                          <a:solidFill>
                            <a:srgbClr val="F3F3F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69:37:47</a:t>
                      </a:r>
                      <a:endParaRPr sz="400">
                        <a:solidFill>
                          <a:srgbClr val="F3F3F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p:txBody>
                </p:sp>
                <p:pic>
                  <p:nvPicPr>
                    <p:cNvPr id="215" name="Google Shape;215;p27"/>
                    <p:cNvPicPr preferRelativeResize="0"/>
                    <p:nvPr/>
                  </p:nvPicPr>
                  <p:blipFill>
                    <a:blip r:embed="rId10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1009250" y="2076950"/>
                      <a:ext cx="46450" cy="54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216" name="Google Shape;216;p27"/>
                  <p:cNvGrpSpPr/>
                  <p:nvPr/>
                </p:nvGrpSpPr>
                <p:grpSpPr>
                  <a:xfrm>
                    <a:off x="-207231" y="2051935"/>
                    <a:ext cx="87853" cy="87853"/>
                    <a:chOff x="-1040600" y="1989708"/>
                    <a:chExt cx="87000" cy="87000"/>
                  </a:xfrm>
                </p:grpSpPr>
                <p:sp>
                  <p:nvSpPr>
                    <p:cNvPr id="217" name="Google Shape;217;p27"/>
                    <p:cNvSpPr/>
                    <p:nvPr/>
                  </p:nvSpPr>
                  <p:spPr>
                    <a:xfrm>
                      <a:off x="-1040600" y="1989708"/>
                      <a:ext cx="87000" cy="87000"/>
                    </a:xfrm>
                    <a:prstGeom prst="ellipse">
                      <a:avLst/>
                    </a:prstGeom>
                    <a:solidFill>
                      <a:srgbClr val="84CDC7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8" name="Google Shape;218;p27"/>
                    <p:cNvSpPr/>
                    <p:nvPr/>
                  </p:nvSpPr>
                  <p:spPr>
                    <a:xfrm>
                      <a:off x="-1031150" y="2003058"/>
                      <a:ext cx="68100" cy="60300"/>
                    </a:xfrm>
                    <a:prstGeom prst="star5">
                      <a:avLst>
                        <a:gd fmla="val 20600" name="adj"/>
                        <a:gd fmla="val 105146" name="hf"/>
                        <a:gd fmla="val 110557" name="vf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219" name="Google Shape;219;p27"/>
                <p:cNvSpPr/>
                <p:nvPr/>
              </p:nvSpPr>
              <p:spPr>
                <a:xfrm>
                  <a:off x="-1075850" y="4070163"/>
                  <a:ext cx="992400" cy="171300"/>
                </a:xfrm>
                <a:prstGeom prst="rect">
                  <a:avLst/>
                </a:prstGeom>
                <a:solidFill>
                  <a:srgbClr val="050505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600">
                      <a:solidFill>
                        <a:srgbClr val="FFFFFF"/>
                      </a:solidFill>
                    </a:rPr>
                    <a:t> Đăng ký ngay </a:t>
                  </a:r>
                  <a:endParaRPr sz="6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0" name="Google Shape;220;p27"/>
                <p:cNvSpPr/>
                <p:nvPr/>
              </p:nvSpPr>
              <p:spPr>
                <a:xfrm>
                  <a:off x="-1594225" y="4082975"/>
                  <a:ext cx="678900" cy="18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s" sz="600" u="sng">
                      <a:solidFill>
                        <a:srgbClr val="B7B7B7"/>
                      </a:solidFill>
                      <a:latin typeface="Merriweather"/>
                      <a:ea typeface="Merriweather"/>
                      <a:cs typeface="Merriweather"/>
                      <a:sym typeface="Merriweather"/>
                    </a:rPr>
                    <a:t>Mua hàng</a:t>
                  </a:r>
                  <a:endParaRPr sz="600" u="sng">
                    <a:solidFill>
                      <a:srgbClr val="B7B7B7"/>
                    </a:solidFill>
                    <a:latin typeface="Merriweather"/>
                    <a:ea typeface="Merriweather"/>
                    <a:cs typeface="Merriweather"/>
                    <a:sym typeface="Merriweather"/>
                  </a:endParaRPr>
                </a:p>
              </p:txBody>
            </p:sp>
            <p:grpSp>
              <p:nvGrpSpPr>
                <p:cNvPr id="221" name="Google Shape;221;p27"/>
                <p:cNvGrpSpPr/>
                <p:nvPr/>
              </p:nvGrpSpPr>
              <p:grpSpPr>
                <a:xfrm>
                  <a:off x="-1568775" y="4186633"/>
                  <a:ext cx="1491900" cy="181237"/>
                  <a:chOff x="9317025" y="4250683"/>
                  <a:chExt cx="1491900" cy="181237"/>
                </a:xfrm>
              </p:grpSpPr>
              <p:sp>
                <p:nvSpPr>
                  <p:cNvPr id="222" name="Google Shape;222;p27"/>
                  <p:cNvSpPr/>
                  <p:nvPr/>
                </p:nvSpPr>
                <p:spPr>
                  <a:xfrm>
                    <a:off x="9317025" y="4309738"/>
                    <a:ext cx="1491900" cy="156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ffectLst>
                    <a:outerShdw rotWithShape="0" algn="bl" dir="16080000" dist="9525">
                      <a:srgbClr val="9E9E9E">
                        <a:alpha val="94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23" name="Google Shape;223;p27"/>
                  <p:cNvGrpSpPr/>
                  <p:nvPr/>
                </p:nvGrpSpPr>
                <p:grpSpPr>
                  <a:xfrm>
                    <a:off x="9992930" y="4250683"/>
                    <a:ext cx="181237" cy="181237"/>
                    <a:chOff x="-2116150" y="11180775"/>
                    <a:chExt cx="522900" cy="522900"/>
                  </a:xfrm>
                </p:grpSpPr>
                <p:sp>
                  <p:nvSpPr>
                    <p:cNvPr id="224" name="Google Shape;224;p27"/>
                    <p:cNvSpPr/>
                    <p:nvPr/>
                  </p:nvSpPr>
                  <p:spPr>
                    <a:xfrm>
                      <a:off x="-2116150" y="11180775"/>
                      <a:ext cx="522900" cy="522900"/>
                    </a:xfrm>
                    <a:prstGeom prst="flowChartConnector">
                      <a:avLst/>
                    </a:prstGeom>
                    <a:solidFill>
                      <a:srgbClr val="4285F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25" name="Google Shape;225;p27"/>
                    <p:cNvCxnSpPr/>
                    <p:nvPr/>
                  </p:nvCxnSpPr>
                  <p:spPr>
                    <a:xfrm>
                      <a:off x="-1858975" y="11299825"/>
                      <a:ext cx="0" cy="290400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26" name="Google Shape;226;p27"/>
                    <p:cNvCxnSpPr/>
                    <p:nvPr/>
                  </p:nvCxnSpPr>
                  <p:spPr>
                    <a:xfrm rot="10800000">
                      <a:off x="-1993825" y="11445025"/>
                      <a:ext cx="266700" cy="0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</p:grpSp>
        </p:grpSp>
        <p:cxnSp>
          <p:nvCxnSpPr>
            <p:cNvPr id="227" name="Google Shape;227;p27"/>
            <p:cNvCxnSpPr/>
            <p:nvPr/>
          </p:nvCxnSpPr>
          <p:spPr>
            <a:xfrm flipH="1" rot="10800000">
              <a:off x="-1417550" y="1522863"/>
              <a:ext cx="147300" cy="1500"/>
            </a:xfrm>
            <a:prstGeom prst="straightConnector1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28" name="Google Shape;228;p27"/>
          <p:cNvPicPr preferRelativeResize="0"/>
          <p:nvPr/>
        </p:nvPicPr>
        <p:blipFill rotWithShape="1">
          <a:blip r:embed="rId11">
            <a:alphaModFix/>
          </a:blip>
          <a:srcRect b="0" l="25954" r="25954" t="0"/>
          <a:stretch/>
        </p:blipFill>
        <p:spPr>
          <a:xfrm>
            <a:off x="2754575" y="1998175"/>
            <a:ext cx="1252726" cy="172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7"/>
          <p:cNvGrpSpPr/>
          <p:nvPr/>
        </p:nvGrpSpPr>
        <p:grpSpPr>
          <a:xfrm>
            <a:off x="4790823" y="1048920"/>
            <a:ext cx="1501305" cy="3019962"/>
            <a:chOff x="7151309" y="1152800"/>
            <a:chExt cx="1533666" cy="3226800"/>
          </a:xfrm>
        </p:grpSpPr>
        <p:grpSp>
          <p:nvGrpSpPr>
            <p:cNvPr id="230" name="Google Shape;230;p27"/>
            <p:cNvGrpSpPr/>
            <p:nvPr/>
          </p:nvGrpSpPr>
          <p:grpSpPr>
            <a:xfrm>
              <a:off x="7151309" y="1152800"/>
              <a:ext cx="1533666" cy="3226800"/>
              <a:chOff x="7152434" y="1265575"/>
              <a:chExt cx="1533666" cy="3226800"/>
            </a:xfrm>
          </p:grpSpPr>
          <p:grpSp>
            <p:nvGrpSpPr>
              <p:cNvPr id="231" name="Google Shape;231;p27"/>
              <p:cNvGrpSpPr/>
              <p:nvPr/>
            </p:nvGrpSpPr>
            <p:grpSpPr>
              <a:xfrm>
                <a:off x="7164500" y="1265575"/>
                <a:ext cx="1521600" cy="3226800"/>
                <a:chOff x="9302625" y="1265537"/>
                <a:chExt cx="1521600" cy="3226800"/>
              </a:xfrm>
            </p:grpSpPr>
            <p:grpSp>
              <p:nvGrpSpPr>
                <p:cNvPr id="232" name="Google Shape;232;p27"/>
                <p:cNvGrpSpPr/>
                <p:nvPr/>
              </p:nvGrpSpPr>
              <p:grpSpPr>
                <a:xfrm>
                  <a:off x="9302625" y="1265537"/>
                  <a:ext cx="1521600" cy="3226800"/>
                  <a:chOff x="9302625" y="1265537"/>
                  <a:chExt cx="1521600" cy="3226800"/>
                </a:xfrm>
              </p:grpSpPr>
              <p:grpSp>
                <p:nvGrpSpPr>
                  <p:cNvPr id="233" name="Google Shape;233;p27"/>
                  <p:cNvGrpSpPr/>
                  <p:nvPr/>
                </p:nvGrpSpPr>
                <p:grpSpPr>
                  <a:xfrm>
                    <a:off x="9302625" y="1265537"/>
                    <a:ext cx="1521600" cy="3226800"/>
                    <a:chOff x="9302625" y="1265537"/>
                    <a:chExt cx="1521600" cy="3226800"/>
                  </a:xfrm>
                </p:grpSpPr>
                <p:grpSp>
                  <p:nvGrpSpPr>
                    <p:cNvPr id="234" name="Google Shape;234;p27"/>
                    <p:cNvGrpSpPr/>
                    <p:nvPr/>
                  </p:nvGrpSpPr>
                  <p:grpSpPr>
                    <a:xfrm>
                      <a:off x="9302625" y="1265537"/>
                      <a:ext cx="1521600" cy="3226800"/>
                      <a:chOff x="9302625" y="1265537"/>
                      <a:chExt cx="1521600" cy="3226800"/>
                    </a:xfrm>
                  </p:grpSpPr>
                  <p:sp>
                    <p:nvSpPr>
                      <p:cNvPr id="235" name="Google Shape;235;p27"/>
                      <p:cNvSpPr/>
                      <p:nvPr/>
                    </p:nvSpPr>
                    <p:spPr>
                      <a:xfrm>
                        <a:off x="9302625" y="1265537"/>
                        <a:ext cx="1521600" cy="3226800"/>
                      </a:xfrm>
                      <a:prstGeom prst="roundRect">
                        <a:avLst>
                          <a:gd fmla="val 6029" name="adj"/>
                        </a:avLst>
                      </a:prstGeom>
                      <a:solidFill>
                        <a:srgbClr val="FFFFFF"/>
                      </a:solidFill>
                      <a:ln cap="flat" cmpd="sng" w="28575">
                        <a:solidFill>
                          <a:srgbClr val="073763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236" name="Google Shape;236;p27"/>
                      <p:cNvGrpSpPr/>
                      <p:nvPr/>
                    </p:nvGrpSpPr>
                    <p:grpSpPr>
                      <a:xfrm>
                        <a:off x="9331051" y="1469913"/>
                        <a:ext cx="1409400" cy="284923"/>
                        <a:chOff x="9331051" y="1469913"/>
                        <a:chExt cx="1409400" cy="284923"/>
                      </a:xfrm>
                    </p:grpSpPr>
                    <p:sp>
                      <p:nvSpPr>
                        <p:cNvPr id="237" name="Google Shape;237;p27"/>
                        <p:cNvSpPr/>
                        <p:nvPr/>
                      </p:nvSpPr>
                      <p:spPr>
                        <a:xfrm>
                          <a:off x="9331051" y="1469913"/>
                          <a:ext cx="1409400" cy="117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s" sz="500"/>
                            <a:t>Try Free          </a:t>
                          </a:r>
                          <a:r>
                            <a:rPr lang="es" sz="500">
                              <a:solidFill>
                                <a:srgbClr val="999999"/>
                              </a:solidFill>
                            </a:rPr>
                            <a:t>Voucher            </a:t>
                          </a:r>
                          <a:r>
                            <a:rPr lang="es" sz="500">
                              <a:solidFill>
                                <a:srgbClr val="9E9E9E"/>
                              </a:solidFill>
                            </a:rPr>
                            <a:t>Event</a:t>
                          </a:r>
                          <a:endParaRPr sz="500">
                            <a:solidFill>
                              <a:srgbClr val="9E9E9E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238" name="Google Shape;238;p27"/>
                        <p:cNvGrpSpPr/>
                        <p:nvPr/>
                      </p:nvGrpSpPr>
                      <p:grpSpPr>
                        <a:xfrm>
                          <a:off x="9363506" y="1650075"/>
                          <a:ext cx="971794" cy="104760"/>
                          <a:chOff x="9363506" y="1650075"/>
                          <a:chExt cx="971794" cy="104760"/>
                        </a:xfrm>
                      </p:grpSpPr>
                      <p:sp>
                        <p:nvSpPr>
                          <p:cNvPr id="239" name="Google Shape;239;p27"/>
                          <p:cNvSpPr/>
                          <p:nvPr/>
                        </p:nvSpPr>
                        <p:spPr>
                          <a:xfrm>
                            <a:off x="9828000" y="1665550"/>
                            <a:ext cx="507300" cy="73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" sz="400">
                                <a:solidFill>
                                  <a:srgbClr val="999999"/>
                                </a:solidFill>
                              </a:rPr>
                              <a:t>Co</a:t>
                            </a:r>
                            <a:r>
                              <a:rPr lang="es" sz="400">
                                <a:solidFill>
                                  <a:srgbClr val="9E9E9E"/>
                                </a:solidFill>
                              </a:rPr>
                              <a:t>m</a:t>
                            </a:r>
                            <a:r>
                              <a:rPr lang="es" sz="400">
                                <a:solidFill>
                                  <a:srgbClr val="999999"/>
                                </a:solidFill>
                              </a:rPr>
                              <a:t>ing soon    </a:t>
                            </a:r>
                            <a:endParaRPr sz="400"/>
                          </a:p>
                        </p:txBody>
                      </p:sp>
                      <p:grpSp>
                        <p:nvGrpSpPr>
                          <p:cNvPr id="240" name="Google Shape;240;p27"/>
                          <p:cNvGrpSpPr/>
                          <p:nvPr/>
                        </p:nvGrpSpPr>
                        <p:grpSpPr>
                          <a:xfrm>
                            <a:off x="9363506" y="1650075"/>
                            <a:ext cx="507300" cy="104760"/>
                            <a:chOff x="9363506" y="1650075"/>
                            <a:chExt cx="507300" cy="104760"/>
                          </a:xfrm>
                        </p:grpSpPr>
                        <p:sp>
                          <p:nvSpPr>
                            <p:cNvPr id="241" name="Google Shape;241;p27"/>
                            <p:cNvSpPr/>
                            <p:nvPr/>
                          </p:nvSpPr>
                          <p:spPr>
                            <a:xfrm>
                              <a:off x="9381725" y="1650075"/>
                              <a:ext cx="428220" cy="104760"/>
                            </a:xfrm>
                            <a:prstGeom prst="flowChartTerminator">
                              <a:avLst/>
                            </a:prstGeom>
                            <a:noFill/>
                            <a:ln cap="flat" cmpd="sng" w="9525">
                              <a:solidFill>
                                <a:srgbClr val="4285F4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2" name="Google Shape;242;p27"/>
                            <p:cNvSpPr/>
                            <p:nvPr/>
                          </p:nvSpPr>
                          <p:spPr>
                            <a:xfrm>
                              <a:off x="9363506" y="1665559"/>
                              <a:ext cx="507300" cy="73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r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" sz="400">
                                  <a:solidFill>
                                    <a:srgbClr val="4285F4"/>
                                  </a:solidFill>
                                </a:rPr>
                                <a:t>In Progress</a:t>
                              </a:r>
                              <a:endParaRPr sz="400"/>
                            </a:p>
                          </p:txBody>
                        </p:sp>
                        <p:grpSp>
                          <p:nvGrpSpPr>
                            <p:cNvPr id="243" name="Google Shape;243;p27"/>
                            <p:cNvGrpSpPr/>
                            <p:nvPr/>
                          </p:nvGrpSpPr>
                          <p:grpSpPr>
                            <a:xfrm>
                              <a:off x="9420788" y="1673452"/>
                              <a:ext cx="57602" cy="56480"/>
                              <a:chOff x="9650960" y="971863"/>
                              <a:chExt cx="184800" cy="181200"/>
                            </a:xfrm>
                          </p:grpSpPr>
                          <p:sp>
                            <p:nvSpPr>
                              <p:cNvPr id="244" name="Google Shape;244;p27"/>
                              <p:cNvSpPr/>
                              <p:nvPr/>
                            </p:nvSpPr>
                            <p:spPr>
                              <a:xfrm>
                                <a:off x="9650960" y="971863"/>
                                <a:ext cx="184800" cy="181200"/>
                              </a:xfrm>
                              <a:prstGeom prst="ellipse">
                                <a:avLst/>
                              </a:prstGeom>
                              <a:solidFill>
                                <a:srgbClr val="4285F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cxnSp>
                            <p:nvCxnSpPr>
                              <p:cNvPr id="245" name="Google Shape;245;p27"/>
                              <p:cNvCxnSpPr/>
                              <p:nvPr/>
                            </p:nvCxnSpPr>
                            <p:spPr>
                              <a:xfrm flipH="1" rot="10800000">
                                <a:off x="9726152" y="1031504"/>
                                <a:ext cx="77100" cy="75900"/>
                              </a:xfrm>
                              <a:prstGeom prst="straightConnector1">
                                <a:avLst/>
                              </a:prstGeom>
                              <a:noFill/>
                              <a:ln cap="flat" cmpd="sng" w="9525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  <a:headEnd len="med" w="med" type="none"/>
                                <a:tailEnd len="med" w="med" type="none"/>
                              </a:ln>
                            </p:spPr>
                          </p:cxnSp>
                          <p:cxnSp>
                            <p:nvCxnSpPr>
                              <p:cNvPr id="246" name="Google Shape;246;p27"/>
                              <p:cNvCxnSpPr/>
                              <p:nvPr/>
                            </p:nvCxnSpPr>
                            <p:spPr>
                              <a:xfrm>
                                <a:off x="9690500" y="1053300"/>
                                <a:ext cx="50100" cy="47100"/>
                              </a:xfrm>
                              <a:prstGeom prst="straightConnector1">
                                <a:avLst/>
                              </a:prstGeom>
                              <a:noFill/>
                              <a:ln cap="flat" cmpd="sng" w="9525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  <a:headEnd len="med" w="med" type="none"/>
                                <a:tailEnd len="med" w="med" type="none"/>
                              </a:ln>
                            </p:spPr>
                          </p:cxnSp>
                        </p:grpSp>
                      </p:grpSp>
                    </p:grpSp>
                  </p:grpSp>
                </p:grpSp>
                <p:grpSp>
                  <p:nvGrpSpPr>
                    <p:cNvPr id="247" name="Google Shape;247;p27"/>
                    <p:cNvGrpSpPr/>
                    <p:nvPr/>
                  </p:nvGrpSpPr>
                  <p:grpSpPr>
                    <a:xfrm>
                      <a:off x="10399985" y="1321408"/>
                      <a:ext cx="402431" cy="113848"/>
                      <a:chOff x="6133949" y="1715425"/>
                      <a:chExt cx="1266701" cy="358350"/>
                    </a:xfrm>
                  </p:grpSpPr>
                  <p:pic>
                    <p:nvPicPr>
                      <p:cNvPr id="248" name="Google Shape;248;p27"/>
                      <p:cNvPicPr preferRelativeResize="0"/>
                      <p:nvPr/>
                    </p:nvPicPr>
                    <p:blipFill rotWithShape="1">
                      <a:blip r:embed="rId8">
                        <a:alphaModFix amt="61000"/>
                      </a:blip>
                      <a:srcRect b="0" l="68895" r="0" t="0"/>
                      <a:stretch/>
                    </p:blipFill>
                    <p:spPr>
                      <a:xfrm>
                        <a:off x="6703000" y="1715425"/>
                        <a:ext cx="697651" cy="35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249" name="Google Shape;249;p27"/>
                      <p:cNvPicPr preferRelativeResize="0"/>
                      <p:nvPr/>
                    </p:nvPicPr>
                    <p:blipFill rotWithShape="1">
                      <a:blip r:embed="rId8">
                        <a:alphaModFix amt="61000"/>
                      </a:blip>
                      <a:srcRect b="0" l="921" r="73410" t="0"/>
                      <a:stretch/>
                    </p:blipFill>
                    <p:spPr>
                      <a:xfrm>
                        <a:off x="6133949" y="1715425"/>
                        <a:ext cx="575700" cy="35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  <p:pic>
                <p:nvPicPr>
                  <p:cNvPr id="250" name="Google Shape;250;p27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57262" l="1718" r="74116" t="6844"/>
                  <a:stretch/>
                </p:blipFill>
                <p:spPr>
                  <a:xfrm>
                    <a:off x="9339125" y="1316750"/>
                    <a:ext cx="433526" cy="1185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51" name="Google Shape;251;p27"/>
                <p:cNvSpPr/>
                <p:nvPr/>
              </p:nvSpPr>
              <p:spPr>
                <a:xfrm>
                  <a:off x="10341250" y="1342900"/>
                  <a:ext cx="408300" cy="7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400">
                      <a:solidFill>
                        <a:srgbClr val="999999"/>
                      </a:solidFill>
                    </a:rPr>
                    <a:t>Search</a:t>
                  </a:r>
                  <a:r>
                    <a:rPr lang="es" sz="400">
                      <a:solidFill>
                        <a:srgbClr val="9E9E9E"/>
                      </a:solidFill>
                    </a:rPr>
                    <a:t>...</a:t>
                  </a:r>
                  <a:endParaRPr sz="400">
                    <a:solidFill>
                      <a:srgbClr val="9E9E9E"/>
                    </a:solidFill>
                  </a:endParaRPr>
                </a:p>
              </p:txBody>
            </p:sp>
          </p:grpSp>
          <p:grpSp>
            <p:nvGrpSpPr>
              <p:cNvPr id="252" name="Google Shape;252;p27"/>
              <p:cNvGrpSpPr/>
              <p:nvPr/>
            </p:nvGrpSpPr>
            <p:grpSpPr>
              <a:xfrm>
                <a:off x="7152434" y="4236575"/>
                <a:ext cx="1512590" cy="194029"/>
                <a:chOff x="7153450" y="4134253"/>
                <a:chExt cx="1512287" cy="194010"/>
              </a:xfrm>
            </p:grpSpPr>
            <p:sp>
              <p:nvSpPr>
                <p:cNvPr id="253" name="Google Shape;253;p27"/>
                <p:cNvSpPr/>
                <p:nvPr/>
              </p:nvSpPr>
              <p:spPr>
                <a:xfrm>
                  <a:off x="7671837" y="4134253"/>
                  <a:ext cx="993900" cy="171300"/>
                </a:xfrm>
                <a:prstGeom prst="rect">
                  <a:avLst/>
                </a:prstGeom>
                <a:solidFill>
                  <a:srgbClr val="050505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600" u="sng">
                      <a:solidFill>
                        <a:srgbClr val="FFFFFF"/>
                      </a:solidFill>
                    </a:rPr>
                    <a:t> Đăng ký ngay </a:t>
                  </a:r>
                  <a:endParaRPr sz="600" u="sng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54" name="Google Shape;254;p27"/>
                <p:cNvSpPr/>
                <p:nvPr/>
              </p:nvSpPr>
              <p:spPr>
                <a:xfrm>
                  <a:off x="7153450" y="4147063"/>
                  <a:ext cx="678900" cy="18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600" u="sng">
                      <a:solidFill>
                        <a:srgbClr val="B7B7B7"/>
                      </a:solidFill>
                      <a:latin typeface="Merriweather"/>
                      <a:ea typeface="Merriweather"/>
                      <a:cs typeface="Merriweather"/>
                      <a:sym typeface="Merriweather"/>
                    </a:rPr>
                    <a:t>Mua hàng</a:t>
                  </a:r>
                  <a:endParaRPr sz="600" u="sng">
                    <a:solidFill>
                      <a:srgbClr val="B7B7B7"/>
                    </a:solidFill>
                    <a:latin typeface="Merriweather"/>
                    <a:ea typeface="Merriweather"/>
                    <a:cs typeface="Merriweather"/>
                    <a:sym typeface="Merriweather"/>
                  </a:endParaRPr>
                </a:p>
              </p:txBody>
            </p:sp>
          </p:grpSp>
        </p:grpSp>
        <p:cxnSp>
          <p:nvCxnSpPr>
            <p:cNvPr id="255" name="Google Shape;255;p27"/>
            <p:cNvCxnSpPr/>
            <p:nvPr/>
          </p:nvCxnSpPr>
          <p:spPr>
            <a:xfrm flipH="1" rot="10800000">
              <a:off x="7328988" y="1474175"/>
              <a:ext cx="147300" cy="1500"/>
            </a:xfrm>
            <a:prstGeom prst="straightConnector1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6" name="Google Shape;256;p27"/>
          <p:cNvPicPr preferRelativeResize="0"/>
          <p:nvPr/>
        </p:nvPicPr>
        <p:blipFill rotWithShape="1">
          <a:blip r:embed="rId12">
            <a:alphaModFix/>
          </a:blip>
          <a:srcRect b="4857" l="0" r="0" t="4857"/>
          <a:stretch/>
        </p:blipFill>
        <p:spPr>
          <a:xfrm>
            <a:off x="4868378" y="1537907"/>
            <a:ext cx="1346542" cy="22802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7"/>
          <p:cNvGrpSpPr/>
          <p:nvPr/>
        </p:nvGrpSpPr>
        <p:grpSpPr>
          <a:xfrm>
            <a:off x="6946913" y="1054331"/>
            <a:ext cx="1600108" cy="3051582"/>
            <a:chOff x="7141600" y="1152812"/>
            <a:chExt cx="1558800" cy="3229188"/>
          </a:xfrm>
        </p:grpSpPr>
        <p:grpSp>
          <p:nvGrpSpPr>
            <p:cNvPr id="258" name="Google Shape;258;p27"/>
            <p:cNvGrpSpPr/>
            <p:nvPr/>
          </p:nvGrpSpPr>
          <p:grpSpPr>
            <a:xfrm>
              <a:off x="7141600" y="1152812"/>
              <a:ext cx="1558800" cy="3229188"/>
              <a:chOff x="7141600" y="1152812"/>
              <a:chExt cx="1558800" cy="3229188"/>
            </a:xfrm>
          </p:grpSpPr>
          <p:grpSp>
            <p:nvGrpSpPr>
              <p:cNvPr id="259" name="Google Shape;259;p27"/>
              <p:cNvGrpSpPr/>
              <p:nvPr/>
            </p:nvGrpSpPr>
            <p:grpSpPr>
              <a:xfrm>
                <a:off x="7141600" y="1152812"/>
                <a:ext cx="1558800" cy="3229188"/>
                <a:chOff x="7141600" y="1152812"/>
                <a:chExt cx="1558800" cy="3229188"/>
              </a:xfrm>
            </p:grpSpPr>
            <p:grpSp>
              <p:nvGrpSpPr>
                <p:cNvPr id="260" name="Google Shape;260;p27"/>
                <p:cNvGrpSpPr/>
                <p:nvPr/>
              </p:nvGrpSpPr>
              <p:grpSpPr>
                <a:xfrm>
                  <a:off x="7141600" y="1152812"/>
                  <a:ext cx="1558800" cy="3229188"/>
                  <a:chOff x="7141600" y="1152812"/>
                  <a:chExt cx="1558800" cy="3229188"/>
                </a:xfrm>
              </p:grpSpPr>
              <p:grpSp>
                <p:nvGrpSpPr>
                  <p:cNvPr id="261" name="Google Shape;261;p27"/>
                  <p:cNvGrpSpPr/>
                  <p:nvPr/>
                </p:nvGrpSpPr>
                <p:grpSpPr>
                  <a:xfrm>
                    <a:off x="7141600" y="1152812"/>
                    <a:ext cx="1558800" cy="3229188"/>
                    <a:chOff x="7141600" y="1152812"/>
                    <a:chExt cx="1558800" cy="3229188"/>
                  </a:xfrm>
                </p:grpSpPr>
                <p:grpSp>
                  <p:nvGrpSpPr>
                    <p:cNvPr id="262" name="Google Shape;262;p27"/>
                    <p:cNvGrpSpPr/>
                    <p:nvPr/>
                  </p:nvGrpSpPr>
                  <p:grpSpPr>
                    <a:xfrm>
                      <a:off x="7141600" y="1152812"/>
                      <a:ext cx="1558800" cy="3229188"/>
                      <a:chOff x="7141600" y="1152812"/>
                      <a:chExt cx="1558800" cy="3229188"/>
                    </a:xfrm>
                  </p:grpSpPr>
                  <p:grpSp>
                    <p:nvGrpSpPr>
                      <p:cNvPr id="263" name="Google Shape;263;p27"/>
                      <p:cNvGrpSpPr/>
                      <p:nvPr/>
                    </p:nvGrpSpPr>
                    <p:grpSpPr>
                      <a:xfrm>
                        <a:off x="7141600" y="1152812"/>
                        <a:ext cx="1558800" cy="3229188"/>
                        <a:chOff x="7141600" y="1152812"/>
                        <a:chExt cx="1558800" cy="3229188"/>
                      </a:xfrm>
                    </p:grpSpPr>
                    <p:grpSp>
                      <p:nvGrpSpPr>
                        <p:cNvPr id="264" name="Google Shape;264;p27"/>
                        <p:cNvGrpSpPr/>
                        <p:nvPr/>
                      </p:nvGrpSpPr>
                      <p:grpSpPr>
                        <a:xfrm>
                          <a:off x="7141600" y="1152812"/>
                          <a:ext cx="1558800" cy="3229188"/>
                          <a:chOff x="7141600" y="1152812"/>
                          <a:chExt cx="1558800" cy="3229188"/>
                        </a:xfrm>
                      </p:grpSpPr>
                      <p:grpSp>
                        <p:nvGrpSpPr>
                          <p:cNvPr id="265" name="Google Shape;265;p27"/>
                          <p:cNvGrpSpPr/>
                          <p:nvPr/>
                        </p:nvGrpSpPr>
                        <p:grpSpPr>
                          <a:xfrm>
                            <a:off x="7149950" y="1155200"/>
                            <a:ext cx="1531038" cy="3226800"/>
                            <a:chOff x="7398688" y="1152800"/>
                            <a:chExt cx="1531038" cy="3226800"/>
                          </a:xfrm>
                        </p:grpSpPr>
                        <p:sp>
                          <p:nvSpPr>
                            <p:cNvPr id="266" name="Google Shape;266;p27"/>
                            <p:cNvSpPr/>
                            <p:nvPr/>
                          </p:nvSpPr>
                          <p:spPr>
                            <a:xfrm>
                              <a:off x="7398825" y="1152800"/>
                              <a:ext cx="1530900" cy="3226800"/>
                            </a:xfrm>
                            <a:prstGeom prst="roundRect">
                              <a:avLst>
                                <a:gd fmla="val 6029" name="adj"/>
                              </a:avLst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67" name="Google Shape;267;p27"/>
                            <p:cNvSpPr/>
                            <p:nvPr/>
                          </p:nvSpPr>
                          <p:spPr>
                            <a:xfrm>
                              <a:off x="7398688" y="1559375"/>
                              <a:ext cx="1530900" cy="48000"/>
                            </a:xfrm>
                            <a:prstGeom prst="rect">
                              <a:avLst/>
                            </a:prstGeom>
                            <a:solidFill>
                              <a:srgbClr val="CCCCCC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268" name="Google Shape;268;p27"/>
                          <p:cNvSpPr/>
                          <p:nvPr/>
                        </p:nvSpPr>
                        <p:spPr>
                          <a:xfrm>
                            <a:off x="7157025" y="1152812"/>
                            <a:ext cx="1521600" cy="3226800"/>
                          </a:xfrm>
                          <a:prstGeom prst="roundRect">
                            <a:avLst>
                              <a:gd fmla="val 6029" name="adj"/>
                            </a:avLst>
                          </a:prstGeom>
                          <a:noFill/>
                          <a:ln cap="flat" cmpd="sng" w="28575">
                            <a:solidFill>
                              <a:srgbClr val="073763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269" name="Google Shape;269;p27"/>
                          <p:cNvSpPr/>
                          <p:nvPr/>
                        </p:nvSpPr>
                        <p:spPr>
                          <a:xfrm>
                            <a:off x="7141600" y="1411575"/>
                            <a:ext cx="1558800" cy="117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b="1" lang="es" sz="500">
                                <a:solidFill>
                                  <a:srgbClr val="4285F4"/>
                                </a:solidFill>
                              </a:rPr>
                              <a:t>Trang chủ </a:t>
                            </a:r>
                            <a:r>
                              <a:rPr b="1" lang="es" sz="500"/>
                              <a:t> </a:t>
                            </a:r>
                            <a:r>
                              <a:rPr lang="es" sz="500"/>
                              <a:t>  </a:t>
                            </a:r>
                            <a:r>
                              <a:rPr b="1" lang="es" sz="500">
                                <a:solidFill>
                                  <a:srgbClr val="434343"/>
                                </a:solidFill>
                              </a:rPr>
                              <a:t>Bài viết    Ảnh   Video   Giới thiệu</a:t>
                            </a:r>
                            <a:endParaRPr b="1" sz="500">
                              <a:solidFill>
                                <a:srgbClr val="434343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70" name="Google Shape;270;p27"/>
                          <p:cNvPicPr preferRelativeResize="0"/>
                          <p:nvPr/>
                        </p:nvPicPr>
                        <p:blipFill rotWithShape="1">
                          <a:blip r:embed="rId13">
                            <a:alphaModFix/>
                          </a:blip>
                          <a:srcRect b="86416" l="11355" r="11347" t="9519"/>
                          <a:stretch/>
                        </p:blipFill>
                        <p:spPr>
                          <a:xfrm>
                            <a:off x="7215275" y="1205400"/>
                            <a:ext cx="1400401" cy="1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sp>
                        <p:nvSpPr>
                          <p:cNvPr id="271" name="Google Shape;271;p27"/>
                          <p:cNvSpPr/>
                          <p:nvPr/>
                        </p:nvSpPr>
                        <p:spPr>
                          <a:xfrm>
                            <a:off x="7172688" y="1351450"/>
                            <a:ext cx="1491900" cy="3900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>
                            <a:noFill/>
                          </a:ln>
                          <a:effectLst>
                            <a:outerShdw rotWithShape="0" algn="bl" dir="5580000" dist="28575">
                              <a:srgbClr val="CCCCCC">
                                <a:alpha val="94000"/>
                              </a:srgbClr>
                            </a:outerShdw>
                          </a:effectLst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1500"/>
                          </a:p>
                        </p:txBody>
                      </p:sp>
                      <p:grpSp>
                        <p:nvGrpSpPr>
                          <p:cNvPr id="272" name="Google Shape;272;p27"/>
                          <p:cNvGrpSpPr/>
                          <p:nvPr/>
                        </p:nvGrpSpPr>
                        <p:grpSpPr>
                          <a:xfrm>
                            <a:off x="7170040" y="1529350"/>
                            <a:ext cx="1494230" cy="4800"/>
                            <a:chOff x="7170675" y="1529350"/>
                            <a:chExt cx="1496325" cy="4800"/>
                          </a:xfrm>
                        </p:grpSpPr>
                        <p:sp>
                          <p:nvSpPr>
                            <p:cNvPr id="273" name="Google Shape;273;p27"/>
                            <p:cNvSpPr/>
                            <p:nvPr/>
                          </p:nvSpPr>
                          <p:spPr>
                            <a:xfrm>
                              <a:off x="7172700" y="1529350"/>
                              <a:ext cx="1494300" cy="4500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  <a:effectLst>
                              <a:outerShdw rotWithShape="0" algn="bl" dir="6120000" dist="9525">
                                <a:srgbClr val="CCCCCC">
                                  <a:alpha val="94000"/>
                                </a:srgbClr>
                              </a:outerShdw>
                            </a:effectLst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500"/>
                            </a:p>
                          </p:txBody>
                        </p:sp>
                        <p:cxnSp>
                          <p:nvCxnSpPr>
                            <p:cNvPr id="274" name="Google Shape;274;p27"/>
                            <p:cNvCxnSpPr/>
                            <p:nvPr/>
                          </p:nvCxnSpPr>
                          <p:spPr>
                            <a:xfrm flipH="1" rot="10800000">
                              <a:off x="7170675" y="1533850"/>
                              <a:ext cx="406200" cy="300"/>
                            </a:xfrm>
                            <a:prstGeom prst="straightConnector1">
                              <a:avLst/>
                            </a:prstGeom>
                            <a:noFill/>
                            <a:ln cap="flat" cmpd="sng" w="9525">
                              <a:solidFill>
                                <a:srgbClr val="4A86E8"/>
                              </a:solidFill>
                              <a:prstDash val="solid"/>
                              <a:round/>
                              <a:headEnd len="med" w="med" type="none"/>
                              <a:tailEnd len="med" w="med" type="none"/>
                            </a:ln>
                          </p:spPr>
                        </p:cxnSp>
                      </p:grpSp>
                    </p:grpSp>
                    <p:sp>
                      <p:nvSpPr>
                        <p:cNvPr id="275" name="Google Shape;275;p27"/>
                        <p:cNvSpPr/>
                        <p:nvPr/>
                      </p:nvSpPr>
                      <p:spPr>
                        <a:xfrm>
                          <a:off x="7172700" y="4078900"/>
                          <a:ext cx="1491900" cy="2082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ffectLst>
                          <a:outerShdw rotWithShape="0" algn="bl" dir="16080000" dist="9525">
                            <a:srgbClr val="CCCCCC">
                              <a:alpha val="94000"/>
                            </a:srgbClr>
                          </a:outerShdw>
                        </a:effectLst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276" name="Google Shape;276;p27"/>
                      <p:cNvSpPr/>
                      <p:nvPr/>
                    </p:nvSpPr>
                    <p:spPr>
                      <a:xfrm>
                        <a:off x="7160200" y="1866750"/>
                        <a:ext cx="1521600" cy="38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" sz="600">
                            <a:solidFill>
                              <a:srgbClr val="191919"/>
                            </a:solidFill>
                            <a:latin typeface="Open Sans"/>
                            <a:ea typeface="Open Sans"/>
                            <a:cs typeface="Open Sans"/>
                            <a:sym typeface="Open Sans"/>
                          </a:rPr>
                          <a:t>[CLUB PIAF TRY FREE - BEAUTY]</a:t>
                        </a:r>
                        <a:endParaRPr b="1" sz="6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endParaRPr>
                      </a:p>
                      <a:p>
                        <a:pPr indent="0" lvl="0" marL="0" rtl="0" algn="l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" sz="600">
                            <a:solidFill>
                              <a:srgbClr val="191919"/>
                            </a:solidFill>
                            <a:latin typeface="Open Sans"/>
                            <a:ea typeface="Open Sans"/>
                            <a:cs typeface="Open Sans"/>
                            <a:sym typeface="Open Sans"/>
                          </a:rPr>
                          <a:t>Cuối tháng săn quà miễn phí là chuẩn</a:t>
                        </a:r>
                        <a:r>
                          <a:rPr lang="es" sz="600">
                            <a:solidFill>
                              <a:srgbClr val="434343"/>
                            </a:solidFill>
                            <a:latin typeface="Open Sans"/>
                            <a:ea typeface="Open Sans"/>
                            <a:cs typeface="Open Sans"/>
                            <a:sym typeface="Open Sans"/>
                          </a:rPr>
                          <a:t> </a:t>
                        </a:r>
                        <a:r>
                          <a:rPr lang="es" sz="500">
                            <a:solidFill>
                              <a:srgbClr val="000000"/>
                            </a:solidFill>
                          </a:rPr>
                          <a:t>… </a:t>
                        </a:r>
                        <a:r>
                          <a:rPr lang="es" sz="500">
                            <a:solidFill>
                              <a:srgbClr val="9E9E9E"/>
                            </a:solidFill>
                          </a:rPr>
                          <a:t>Xe</a:t>
                        </a:r>
                        <a:r>
                          <a:rPr b="1" lang="es" sz="500">
                            <a:solidFill>
                              <a:srgbClr val="9E9E9E"/>
                            </a:solidFill>
                            <a:latin typeface="Proxima Nova"/>
                            <a:ea typeface="Proxima Nova"/>
                            <a:cs typeface="Proxima Nova"/>
                            <a:sym typeface="Proxima Nova"/>
                          </a:rPr>
                          <a:t>m</a:t>
                        </a:r>
                        <a:r>
                          <a:rPr lang="es" sz="500">
                            <a:solidFill>
                              <a:srgbClr val="9E9E9E"/>
                            </a:solidFill>
                          </a:rPr>
                          <a:t> thê</a:t>
                        </a:r>
                        <a:r>
                          <a:rPr b="1" lang="es" sz="500">
                            <a:solidFill>
                              <a:srgbClr val="9E9E9E"/>
                            </a:solidFill>
                            <a:latin typeface="Proxima Nova"/>
                            <a:ea typeface="Proxima Nova"/>
                            <a:cs typeface="Proxima Nova"/>
                            <a:sym typeface="Proxima Nova"/>
                          </a:rPr>
                          <a:t>m</a:t>
                        </a:r>
                        <a:endParaRPr>
                          <a:solidFill>
                            <a:srgbClr val="9E9E9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77" name="Google Shape;277;p27"/>
                    <p:cNvSpPr/>
                    <p:nvPr/>
                  </p:nvSpPr>
                  <p:spPr>
                    <a:xfrm>
                      <a:off x="7172700" y="3778850"/>
                      <a:ext cx="1491900" cy="2877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>
                      <a:outerShdw rotWithShape="0" algn="bl">
                        <a:srgbClr val="CCCCCC"/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278" name="Google Shape;278;p27"/>
                    <p:cNvCxnSpPr/>
                    <p:nvPr/>
                  </p:nvCxnSpPr>
                  <p:spPr>
                    <a:xfrm flipH="1" rot="10800000">
                      <a:off x="7172690" y="4078650"/>
                      <a:ext cx="405600" cy="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4A86E8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279" name="Google Shape;279;p27"/>
                  <p:cNvSpPr/>
                  <p:nvPr/>
                </p:nvSpPr>
                <p:spPr>
                  <a:xfrm>
                    <a:off x="7153000" y="4212950"/>
                    <a:ext cx="1533600" cy="117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350">
                        <a:solidFill>
                          <a:srgbClr val="4285F4"/>
                        </a:solidFill>
                      </a:rPr>
                      <a:t>Bảng tin </a:t>
                    </a:r>
                    <a:r>
                      <a:rPr lang="es" sz="350"/>
                      <a:t>            </a:t>
                    </a:r>
                    <a:r>
                      <a:rPr lang="es" sz="350">
                        <a:solidFill>
                          <a:srgbClr val="434343"/>
                        </a:solidFill>
                      </a:rPr>
                      <a:t>Watch              Nhóm           Thông bán            Menu</a:t>
                    </a:r>
                    <a:endParaRPr sz="350"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280" name="Google Shape;280;p27"/>
                <p:cNvGrpSpPr/>
                <p:nvPr/>
              </p:nvGrpSpPr>
              <p:grpSpPr>
                <a:xfrm>
                  <a:off x="7268675" y="4113575"/>
                  <a:ext cx="1337188" cy="128850"/>
                  <a:chOff x="7268675" y="4113575"/>
                  <a:chExt cx="1337188" cy="128850"/>
                </a:xfrm>
              </p:grpSpPr>
              <p:pic>
                <p:nvPicPr>
                  <p:cNvPr id="281" name="Google Shape;281;p27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25682" l="0" r="89712" t="43920"/>
                  <a:stretch/>
                </p:blipFill>
                <p:spPr>
                  <a:xfrm>
                    <a:off x="7268675" y="4119500"/>
                    <a:ext cx="103975" cy="117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82" name="Google Shape;282;p27"/>
                  <p:cNvPicPr preferRelativeResize="0"/>
                  <p:nvPr/>
                </p:nvPicPr>
                <p:blipFill rotWithShape="1">
                  <a:blip r:embed="rId15">
                    <a:alphaModFix amt="58999"/>
                  </a:blip>
                  <a:srcRect b="69604" l="52652" r="34346" t="-3079"/>
                  <a:stretch/>
                </p:blipFill>
                <p:spPr>
                  <a:xfrm>
                    <a:off x="7857850" y="4113575"/>
                    <a:ext cx="131400" cy="128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83" name="Google Shape;283;p27"/>
                  <p:cNvPicPr preferRelativeResize="0"/>
                  <p:nvPr/>
                </p:nvPicPr>
                <p:blipFill rotWithShape="1">
                  <a:blip r:embed="rId15">
                    <a:alphaModFix amt="58999"/>
                  </a:blip>
                  <a:srcRect b="69604" l="88229" r="-1229" t="-3079"/>
                  <a:stretch/>
                </p:blipFill>
                <p:spPr>
                  <a:xfrm>
                    <a:off x="8474462" y="4113575"/>
                    <a:ext cx="131400" cy="128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84" name="Google Shape;284;p27"/>
                  <p:cNvPicPr preferRelativeResize="0"/>
                  <p:nvPr/>
                </p:nvPicPr>
                <p:blipFill rotWithShape="1">
                  <a:blip r:embed="rId15">
                    <a:alphaModFix amt="58999"/>
                  </a:blip>
                  <a:srcRect b="70849" l="69613" r="17385" t="-4324"/>
                  <a:stretch/>
                </p:blipFill>
                <p:spPr>
                  <a:xfrm>
                    <a:off x="8160250" y="4113575"/>
                    <a:ext cx="131400" cy="128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285" name="Google Shape;285;p27"/>
                  <p:cNvGrpSpPr/>
                  <p:nvPr/>
                </p:nvGrpSpPr>
                <p:grpSpPr>
                  <a:xfrm>
                    <a:off x="7577800" y="4136300"/>
                    <a:ext cx="99000" cy="94300"/>
                    <a:chOff x="7577800" y="4136300"/>
                    <a:chExt cx="99000" cy="94300"/>
                  </a:xfrm>
                </p:grpSpPr>
                <p:grpSp>
                  <p:nvGrpSpPr>
                    <p:cNvPr id="286" name="Google Shape;286;p27"/>
                    <p:cNvGrpSpPr/>
                    <p:nvPr/>
                  </p:nvGrpSpPr>
                  <p:grpSpPr>
                    <a:xfrm>
                      <a:off x="7577800" y="4136300"/>
                      <a:ext cx="99000" cy="79200"/>
                      <a:chOff x="7577800" y="4136300"/>
                      <a:chExt cx="99000" cy="79200"/>
                    </a:xfrm>
                  </p:grpSpPr>
                  <p:sp>
                    <p:nvSpPr>
                      <p:cNvPr id="287" name="Google Shape;287;p27"/>
                      <p:cNvSpPr/>
                      <p:nvPr/>
                    </p:nvSpPr>
                    <p:spPr>
                      <a:xfrm>
                        <a:off x="7577800" y="4136300"/>
                        <a:ext cx="99000" cy="79200"/>
                      </a:xfrm>
                      <a:prstGeom prst="roundRect">
                        <a:avLst>
                          <a:gd fmla="val 16667" name="adj"/>
                        </a:avLst>
                      </a:prstGeom>
                      <a:noFill/>
                      <a:ln cap="flat" cmpd="sng" w="9525">
                        <a:solidFill>
                          <a:srgbClr val="B7B7B7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88" name="Google Shape;288;p27"/>
                      <p:cNvSpPr/>
                      <p:nvPr/>
                    </p:nvSpPr>
                    <p:spPr>
                      <a:xfrm rot="5400000">
                        <a:off x="7610050" y="4162550"/>
                        <a:ext cx="34500" cy="26700"/>
                      </a:xfrm>
                      <a:prstGeom prst="triangle">
                        <a:avLst>
                          <a:gd fmla="val 48116" name="adj"/>
                        </a:avLst>
                      </a:prstGeom>
                      <a:solidFill>
                        <a:srgbClr val="666666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cxnSp>
                  <p:nvCxnSpPr>
                    <p:cNvPr id="289" name="Google Shape;289;p27"/>
                    <p:cNvCxnSpPr/>
                    <p:nvPr/>
                  </p:nvCxnSpPr>
                  <p:spPr>
                    <a:xfrm>
                      <a:off x="7598050" y="4230300"/>
                      <a:ext cx="58500" cy="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</p:grpSp>
          <p:grpSp>
            <p:nvGrpSpPr>
              <p:cNvPr id="290" name="Google Shape;290;p27"/>
              <p:cNvGrpSpPr/>
              <p:nvPr/>
            </p:nvGrpSpPr>
            <p:grpSpPr>
              <a:xfrm>
                <a:off x="7268674" y="1651592"/>
                <a:ext cx="640051" cy="204132"/>
                <a:chOff x="7230274" y="1659292"/>
                <a:chExt cx="640051" cy="204132"/>
              </a:xfrm>
            </p:grpSpPr>
            <p:grpSp>
              <p:nvGrpSpPr>
                <p:cNvPr id="291" name="Google Shape;291;p27"/>
                <p:cNvGrpSpPr/>
                <p:nvPr/>
              </p:nvGrpSpPr>
              <p:grpSpPr>
                <a:xfrm>
                  <a:off x="7230274" y="1659292"/>
                  <a:ext cx="640051" cy="204132"/>
                  <a:chOff x="7230274" y="1659292"/>
                  <a:chExt cx="640051" cy="204132"/>
                </a:xfrm>
              </p:grpSpPr>
              <p:sp>
                <p:nvSpPr>
                  <p:cNvPr id="292" name="Google Shape;292;p27"/>
                  <p:cNvSpPr/>
                  <p:nvPr/>
                </p:nvSpPr>
                <p:spPr>
                  <a:xfrm>
                    <a:off x="7348925" y="1683925"/>
                    <a:ext cx="521400" cy="17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s" sz="600"/>
                      <a:t>Club Piaf</a:t>
                    </a:r>
                    <a:endParaRPr sz="500"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400">
                        <a:solidFill>
                          <a:srgbClr val="9E9E9E"/>
                        </a:solidFill>
                      </a:rPr>
                      <a:t>3 giờ </a:t>
                    </a:r>
                    <a:r>
                      <a:rPr lang="es" sz="400"/>
                      <a:t> </a:t>
                    </a:r>
                    <a:endParaRPr sz="400"/>
                  </a:p>
                </p:txBody>
              </p:sp>
              <p:pic>
                <p:nvPicPr>
                  <p:cNvPr id="293" name="Google Shape;293;p27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-10950"/>
                  <a:stretch/>
                </p:blipFill>
                <p:spPr>
                  <a:xfrm>
                    <a:off x="7230274" y="1659292"/>
                    <a:ext cx="185225" cy="2041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294" name="Google Shape;294;p27"/>
                <p:cNvPicPr preferRelativeResize="0"/>
                <p:nvPr/>
              </p:nvPicPr>
              <p:blipFill>
                <a:blip r:embed="rId16">
                  <a:alphaModFix amt="75000"/>
                </a:blip>
                <a:stretch>
                  <a:fillRect/>
                </a:stretch>
              </p:blipFill>
              <p:spPr>
                <a:xfrm>
                  <a:off x="7599625" y="1797125"/>
                  <a:ext cx="49375" cy="491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5" name="Google Shape;295;p27"/>
                <p:cNvSpPr/>
                <p:nvPr/>
              </p:nvSpPr>
              <p:spPr>
                <a:xfrm>
                  <a:off x="7472925" y="1778025"/>
                  <a:ext cx="145200" cy="594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s" sz="400">
                      <a:solidFill>
                        <a:srgbClr val="9E9E9E"/>
                      </a:solidFill>
                    </a:rPr>
                    <a:t>.</a:t>
                  </a:r>
                  <a:endParaRPr b="1" sz="400">
                    <a:solidFill>
                      <a:srgbClr val="9E9E9E"/>
                    </a:solidFill>
                  </a:endParaRPr>
                </a:p>
              </p:txBody>
            </p:sp>
          </p:grpSp>
          <p:grpSp>
            <p:nvGrpSpPr>
              <p:cNvPr id="296" name="Google Shape;296;p27"/>
              <p:cNvGrpSpPr/>
              <p:nvPr/>
            </p:nvGrpSpPr>
            <p:grpSpPr>
              <a:xfrm>
                <a:off x="7213600" y="3806825"/>
                <a:ext cx="1419900" cy="214850"/>
                <a:chOff x="7213600" y="3806825"/>
                <a:chExt cx="1419900" cy="214850"/>
              </a:xfrm>
            </p:grpSpPr>
            <p:grpSp>
              <p:nvGrpSpPr>
                <p:cNvPr id="297" name="Google Shape;297;p27"/>
                <p:cNvGrpSpPr/>
                <p:nvPr/>
              </p:nvGrpSpPr>
              <p:grpSpPr>
                <a:xfrm>
                  <a:off x="7213600" y="3806825"/>
                  <a:ext cx="1419900" cy="142800"/>
                  <a:chOff x="7213600" y="3806825"/>
                  <a:chExt cx="1419900" cy="142800"/>
                </a:xfrm>
              </p:grpSpPr>
              <p:sp>
                <p:nvSpPr>
                  <p:cNvPr id="298" name="Google Shape;298;p27"/>
                  <p:cNvSpPr/>
                  <p:nvPr/>
                </p:nvSpPr>
                <p:spPr>
                  <a:xfrm>
                    <a:off x="7213600" y="3806825"/>
                    <a:ext cx="896400" cy="1428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4285F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4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              Sử dụng ứng dụng</a:t>
                    </a:r>
                    <a:endParaRPr sz="400">
                      <a:solidFill>
                        <a:srgbClr val="FFFFF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grpSp>
                <p:nvGrpSpPr>
                  <p:cNvPr id="299" name="Google Shape;299;p27"/>
                  <p:cNvGrpSpPr/>
                  <p:nvPr/>
                </p:nvGrpSpPr>
                <p:grpSpPr>
                  <a:xfrm>
                    <a:off x="8138050" y="3806825"/>
                    <a:ext cx="495450" cy="142800"/>
                    <a:chOff x="8138050" y="3806825"/>
                    <a:chExt cx="495450" cy="142800"/>
                  </a:xfrm>
                </p:grpSpPr>
                <p:grpSp>
                  <p:nvGrpSpPr>
                    <p:cNvPr id="300" name="Google Shape;300;p27"/>
                    <p:cNvGrpSpPr/>
                    <p:nvPr/>
                  </p:nvGrpSpPr>
                  <p:grpSpPr>
                    <a:xfrm>
                      <a:off x="8361400" y="3806825"/>
                      <a:ext cx="272100" cy="142800"/>
                      <a:chOff x="8361400" y="3806825"/>
                      <a:chExt cx="272100" cy="142800"/>
                    </a:xfrm>
                  </p:grpSpPr>
                  <p:sp>
                    <p:nvSpPr>
                      <p:cNvPr id="301" name="Google Shape;301;p27"/>
                      <p:cNvSpPr/>
                      <p:nvPr/>
                    </p:nvSpPr>
                    <p:spPr>
                      <a:xfrm>
                        <a:off x="8397400" y="3806825"/>
                        <a:ext cx="200100" cy="142800"/>
                      </a:xfrm>
                      <a:prstGeom prst="roundRect">
                        <a:avLst>
                          <a:gd fmla="val 16667" name="adj"/>
                        </a:avLst>
                      </a:prstGeom>
                      <a:solidFill>
                        <a:srgbClr val="F3F3F3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endParaRPr>
                      </a:p>
                    </p:txBody>
                  </p:sp>
                  <p:sp>
                    <p:nvSpPr>
                      <p:cNvPr id="302" name="Google Shape;302;p27"/>
                      <p:cNvSpPr/>
                      <p:nvPr/>
                    </p:nvSpPr>
                    <p:spPr>
                      <a:xfrm>
                        <a:off x="8361400" y="3806825"/>
                        <a:ext cx="272100" cy="81600"/>
                      </a:xfrm>
                      <a:prstGeom prst="roundRect">
                        <a:avLst>
                          <a:gd fmla="val 16667" name="adj"/>
                        </a:avLst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s" sz="700">
                            <a:solidFill>
                              <a:srgbClr val="434343"/>
                            </a:solidFill>
                          </a:rPr>
                          <a:t>...</a:t>
                        </a:r>
                        <a:endParaRPr b="1" sz="700">
                          <a:solidFill>
                            <a:srgbClr val="434343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03" name="Google Shape;303;p27"/>
                    <p:cNvGrpSpPr/>
                    <p:nvPr/>
                  </p:nvGrpSpPr>
                  <p:grpSpPr>
                    <a:xfrm>
                      <a:off x="8138050" y="3806825"/>
                      <a:ext cx="212775" cy="142800"/>
                      <a:chOff x="8138050" y="3806825"/>
                      <a:chExt cx="212775" cy="142800"/>
                    </a:xfrm>
                  </p:grpSpPr>
                  <p:sp>
                    <p:nvSpPr>
                      <p:cNvPr id="304" name="Google Shape;304;p27"/>
                      <p:cNvSpPr/>
                      <p:nvPr/>
                    </p:nvSpPr>
                    <p:spPr>
                      <a:xfrm>
                        <a:off x="8150725" y="3806825"/>
                        <a:ext cx="200100" cy="142800"/>
                      </a:xfrm>
                      <a:prstGeom prst="roundRect">
                        <a:avLst>
                          <a:gd fmla="val 16667" name="adj"/>
                        </a:avLst>
                      </a:prstGeom>
                      <a:solidFill>
                        <a:srgbClr val="F3F3F3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endParaRPr>
                      </a:p>
                    </p:txBody>
                  </p:sp>
                  <p:pic>
                    <p:nvPicPr>
                      <p:cNvPr id="305" name="Google Shape;305;p27"/>
                      <p:cNvPicPr preferRelativeResize="0"/>
                      <p:nvPr/>
                    </p:nvPicPr>
                    <p:blipFill rotWithShape="1">
                      <a:blip r:embed="rId17">
                        <a:alphaModFix/>
                      </a:blip>
                      <a:srcRect b="19080" l="0" r="0" t="0"/>
                      <a:stretch/>
                    </p:blipFill>
                    <p:spPr>
                      <a:xfrm>
                        <a:off x="8213200" y="3841325"/>
                        <a:ext cx="75150" cy="7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306" name="Google Shape;306;p27"/>
                      <p:cNvSpPr/>
                      <p:nvPr/>
                    </p:nvSpPr>
                    <p:spPr>
                      <a:xfrm>
                        <a:off x="8138050" y="3838325"/>
                        <a:ext cx="81900" cy="7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s" sz="600">
                            <a:solidFill>
                              <a:srgbClr val="FFFFFF"/>
                            </a:solidFill>
                          </a:rPr>
                          <a:t>~</a:t>
                        </a:r>
                        <a:endParaRPr sz="60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307" name="Google Shape;307;p27"/>
                <p:cNvSpPr/>
                <p:nvPr/>
              </p:nvSpPr>
              <p:spPr>
                <a:xfrm>
                  <a:off x="7213600" y="3951175"/>
                  <a:ext cx="895200" cy="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400">
                      <a:solidFill>
                        <a:srgbClr val="666666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onlink.to</a:t>
                  </a:r>
                  <a:endParaRPr sz="400">
                    <a:solidFill>
                      <a:srgbClr val="666666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pic>
          <p:nvPicPr>
            <p:cNvPr id="308" name="Google Shape;308;p27"/>
            <p:cNvPicPr preferRelativeResize="0"/>
            <p:nvPr/>
          </p:nvPicPr>
          <p:blipFill rotWithShape="1">
            <a:blip r:embed="rId18">
              <a:alphaModFix/>
            </a:blip>
            <a:srcRect b="0" l="6407" r="7696" t="0"/>
            <a:stretch/>
          </p:blipFill>
          <p:spPr>
            <a:xfrm>
              <a:off x="7398837" y="3846525"/>
              <a:ext cx="68038" cy="73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" name="Google Shape;309;p27"/>
          <p:cNvPicPr preferRelativeResize="0"/>
          <p:nvPr/>
        </p:nvPicPr>
        <p:blipFill rotWithShape="1">
          <a:blip r:embed="rId19">
            <a:alphaModFix/>
          </a:blip>
          <a:srcRect b="3967" l="0" r="0" t="3976"/>
          <a:stretch/>
        </p:blipFill>
        <p:spPr>
          <a:xfrm>
            <a:off x="6994575" y="2093200"/>
            <a:ext cx="774425" cy="7128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 txBox="1"/>
          <p:nvPr/>
        </p:nvSpPr>
        <p:spPr>
          <a:xfrm>
            <a:off x="6870725" y="4250225"/>
            <a:ext cx="1815300" cy="6075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rgbClr val="050505"/>
                </a:solidFill>
                <a:latin typeface="Livvic"/>
                <a:ea typeface="Livvic"/>
                <a:cs typeface="Livvic"/>
                <a:sym typeface="Livvic"/>
              </a:rPr>
              <a:t>HIỂN THỊ BÀI NHẮC TRONG BÀI TỔNG HỢP TRY FREE</a:t>
            </a:r>
            <a:endParaRPr b="1" sz="700">
              <a:solidFill>
                <a:srgbClr val="050505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rgbClr val="050505"/>
                </a:solidFill>
                <a:latin typeface="Livvic"/>
                <a:ea typeface="Livvic"/>
                <a:cs typeface="Livvic"/>
                <a:sym typeface="Livvic"/>
              </a:rPr>
              <a:t>Trên Fanpage/</a:t>
            </a:r>
            <a:endParaRPr b="1" sz="700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Display Remind </a:t>
            </a:r>
            <a:endParaRPr b="1" sz="7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Try Free Collection post on Fanpage</a:t>
            </a:r>
            <a:endParaRPr b="1" sz="800">
              <a:solidFill>
                <a:srgbClr val="050505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311" name="Google Shape;311;p27"/>
          <p:cNvGrpSpPr/>
          <p:nvPr/>
        </p:nvGrpSpPr>
        <p:grpSpPr>
          <a:xfrm>
            <a:off x="403997" y="1054755"/>
            <a:ext cx="1489494" cy="3019962"/>
            <a:chOff x="9302625" y="1265537"/>
            <a:chExt cx="1521600" cy="3226800"/>
          </a:xfrm>
        </p:grpSpPr>
        <p:cxnSp>
          <p:nvCxnSpPr>
            <p:cNvPr id="312" name="Google Shape;312;p27"/>
            <p:cNvCxnSpPr/>
            <p:nvPr/>
          </p:nvCxnSpPr>
          <p:spPr>
            <a:xfrm flipH="1" rot="10800000">
              <a:off x="9468238" y="1586900"/>
              <a:ext cx="147300" cy="1500"/>
            </a:xfrm>
            <a:prstGeom prst="straightConnector1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13" name="Google Shape;313;p27"/>
            <p:cNvGrpSpPr/>
            <p:nvPr/>
          </p:nvGrpSpPr>
          <p:grpSpPr>
            <a:xfrm>
              <a:off x="9302625" y="1265537"/>
              <a:ext cx="1521600" cy="3226800"/>
              <a:chOff x="9302625" y="1265537"/>
              <a:chExt cx="1521600" cy="3226800"/>
            </a:xfrm>
          </p:grpSpPr>
          <p:grpSp>
            <p:nvGrpSpPr>
              <p:cNvPr id="314" name="Google Shape;314;p27"/>
              <p:cNvGrpSpPr/>
              <p:nvPr/>
            </p:nvGrpSpPr>
            <p:grpSpPr>
              <a:xfrm>
                <a:off x="9317025" y="4250683"/>
                <a:ext cx="1493400" cy="181237"/>
                <a:chOff x="9317025" y="4250683"/>
                <a:chExt cx="1493400" cy="181237"/>
              </a:xfrm>
            </p:grpSpPr>
            <p:sp>
              <p:nvSpPr>
                <p:cNvPr id="315" name="Google Shape;315;p27"/>
                <p:cNvSpPr/>
                <p:nvPr/>
              </p:nvSpPr>
              <p:spPr>
                <a:xfrm>
                  <a:off x="9317025" y="4309738"/>
                  <a:ext cx="1493400" cy="15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rotWithShape="0" algn="bl" dir="16080000" dist="9525">
                    <a:srgbClr val="9E9E9E">
                      <a:alpha val="94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6" name="Google Shape;316;p27"/>
                <p:cNvGrpSpPr/>
                <p:nvPr/>
              </p:nvGrpSpPr>
              <p:grpSpPr>
                <a:xfrm>
                  <a:off x="9992930" y="4250683"/>
                  <a:ext cx="181237" cy="181237"/>
                  <a:chOff x="-2116150" y="11180775"/>
                  <a:chExt cx="522900" cy="522900"/>
                </a:xfrm>
              </p:grpSpPr>
              <p:sp>
                <p:nvSpPr>
                  <p:cNvPr id="317" name="Google Shape;317;p27"/>
                  <p:cNvSpPr/>
                  <p:nvPr/>
                </p:nvSpPr>
                <p:spPr>
                  <a:xfrm>
                    <a:off x="-2116150" y="11180775"/>
                    <a:ext cx="522900" cy="522900"/>
                  </a:xfrm>
                  <a:prstGeom prst="flowChartConnector">
                    <a:avLst/>
                  </a:prstGeom>
                  <a:solidFill>
                    <a:srgbClr val="4285F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318" name="Google Shape;318;p27"/>
                  <p:cNvCxnSpPr/>
                  <p:nvPr/>
                </p:nvCxnSpPr>
                <p:spPr>
                  <a:xfrm>
                    <a:off x="-1858975" y="11299825"/>
                    <a:ext cx="0" cy="2904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19" name="Google Shape;319;p27"/>
                  <p:cNvCxnSpPr/>
                  <p:nvPr/>
                </p:nvCxnSpPr>
                <p:spPr>
                  <a:xfrm rot="10800000">
                    <a:off x="-1993825" y="11445025"/>
                    <a:ext cx="26670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320" name="Google Shape;320;p27"/>
              <p:cNvGrpSpPr/>
              <p:nvPr/>
            </p:nvGrpSpPr>
            <p:grpSpPr>
              <a:xfrm>
                <a:off x="9302625" y="1265537"/>
                <a:ext cx="1521600" cy="3226800"/>
                <a:chOff x="9302625" y="1265537"/>
                <a:chExt cx="1521600" cy="3226800"/>
              </a:xfrm>
            </p:grpSpPr>
            <p:grpSp>
              <p:nvGrpSpPr>
                <p:cNvPr id="321" name="Google Shape;321;p27"/>
                <p:cNvGrpSpPr/>
                <p:nvPr/>
              </p:nvGrpSpPr>
              <p:grpSpPr>
                <a:xfrm>
                  <a:off x="9444475" y="3705400"/>
                  <a:ext cx="1201800" cy="117000"/>
                  <a:chOff x="9444475" y="3705400"/>
                  <a:chExt cx="1201800" cy="117000"/>
                </a:xfrm>
              </p:grpSpPr>
              <p:sp>
                <p:nvSpPr>
                  <p:cNvPr id="322" name="Google Shape;322;p27"/>
                  <p:cNvSpPr/>
                  <p:nvPr/>
                </p:nvSpPr>
                <p:spPr>
                  <a:xfrm>
                    <a:off x="9444475" y="3705400"/>
                    <a:ext cx="1201800" cy="1170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9E9E9E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400">
                        <a:solidFill>
                          <a:srgbClr val="000000"/>
                        </a:solidFill>
                      </a:rPr>
                      <a:t>                    Đăng ký ngay </a:t>
                    </a:r>
                    <a:endParaRPr sz="400">
                      <a:solidFill>
                        <a:srgbClr val="000000"/>
                      </a:solidFill>
                    </a:endParaRPr>
                  </a:p>
                </p:txBody>
              </p:sp>
              <p:grpSp>
                <p:nvGrpSpPr>
                  <p:cNvPr id="323" name="Google Shape;323;p27"/>
                  <p:cNvGrpSpPr/>
                  <p:nvPr/>
                </p:nvGrpSpPr>
                <p:grpSpPr>
                  <a:xfrm>
                    <a:off x="10142854" y="3739350"/>
                    <a:ext cx="87348" cy="45850"/>
                    <a:chOff x="10142854" y="3739350"/>
                    <a:chExt cx="87348" cy="45850"/>
                  </a:xfrm>
                </p:grpSpPr>
                <p:cxnSp>
                  <p:nvCxnSpPr>
                    <p:cNvPr id="324" name="Google Shape;324;p27"/>
                    <p:cNvCxnSpPr/>
                    <p:nvPr/>
                  </p:nvCxnSpPr>
                  <p:spPr>
                    <a:xfrm flipH="1" rot="10800000">
                      <a:off x="10142854" y="3763775"/>
                      <a:ext cx="84300" cy="1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353333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325" name="Google Shape;325;p27"/>
                    <p:cNvCxnSpPr/>
                    <p:nvPr/>
                  </p:nvCxnSpPr>
                  <p:spPr>
                    <a:xfrm>
                      <a:off x="10200502" y="3739350"/>
                      <a:ext cx="29700" cy="291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353333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326" name="Google Shape;326;p27"/>
                    <p:cNvCxnSpPr/>
                    <p:nvPr/>
                  </p:nvCxnSpPr>
                  <p:spPr>
                    <a:xfrm flipH="1" rot="10800000">
                      <a:off x="10194910" y="3766000"/>
                      <a:ext cx="32400" cy="192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353333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  <p:grpSp>
              <p:nvGrpSpPr>
                <p:cNvPr id="327" name="Google Shape;327;p27"/>
                <p:cNvGrpSpPr/>
                <p:nvPr/>
              </p:nvGrpSpPr>
              <p:grpSpPr>
                <a:xfrm>
                  <a:off x="9302625" y="1265537"/>
                  <a:ext cx="1521600" cy="3226800"/>
                  <a:chOff x="9302625" y="1265537"/>
                  <a:chExt cx="1521600" cy="3226800"/>
                </a:xfrm>
              </p:grpSpPr>
              <p:sp>
                <p:nvSpPr>
                  <p:cNvPr id="328" name="Google Shape;328;p27"/>
                  <p:cNvSpPr/>
                  <p:nvPr/>
                </p:nvSpPr>
                <p:spPr>
                  <a:xfrm>
                    <a:off x="10341250" y="1342900"/>
                    <a:ext cx="408300" cy="73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400">
                        <a:solidFill>
                          <a:srgbClr val="999999"/>
                        </a:solidFill>
                      </a:rPr>
                      <a:t>Search</a:t>
                    </a:r>
                    <a:r>
                      <a:rPr lang="es" sz="400">
                        <a:solidFill>
                          <a:srgbClr val="9E9E9E"/>
                        </a:solidFill>
                      </a:rPr>
                      <a:t>...</a:t>
                    </a:r>
                    <a:endParaRPr sz="400">
                      <a:solidFill>
                        <a:srgbClr val="9E9E9E"/>
                      </a:solidFill>
                    </a:endParaRPr>
                  </a:p>
                </p:txBody>
              </p:sp>
              <p:grpSp>
                <p:nvGrpSpPr>
                  <p:cNvPr id="329" name="Google Shape;329;p27"/>
                  <p:cNvGrpSpPr/>
                  <p:nvPr/>
                </p:nvGrpSpPr>
                <p:grpSpPr>
                  <a:xfrm>
                    <a:off x="9302625" y="1265537"/>
                    <a:ext cx="1521600" cy="3226800"/>
                    <a:chOff x="9302625" y="1265537"/>
                    <a:chExt cx="1521600" cy="3226800"/>
                  </a:xfrm>
                </p:grpSpPr>
                <p:pic>
                  <p:nvPicPr>
                    <p:cNvPr id="330" name="Google Shape;330;p27"/>
                    <p:cNvPicPr preferRelativeResize="0"/>
                    <p:nvPr/>
                  </p:nvPicPr>
                  <p:blipFill rotWithShape="1">
                    <a:blip r:embed="rId9">
                      <a:alphaModFix/>
                    </a:blip>
                    <a:srcRect b="57262" l="1718" r="74116" t="6844"/>
                    <a:stretch/>
                  </p:blipFill>
                  <p:spPr>
                    <a:xfrm>
                      <a:off x="9339125" y="1316750"/>
                      <a:ext cx="433526" cy="1185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grpSp>
                  <p:nvGrpSpPr>
                    <p:cNvPr id="331" name="Google Shape;331;p27"/>
                    <p:cNvGrpSpPr/>
                    <p:nvPr/>
                  </p:nvGrpSpPr>
                  <p:grpSpPr>
                    <a:xfrm>
                      <a:off x="9302625" y="1265537"/>
                      <a:ext cx="1521600" cy="3226800"/>
                      <a:chOff x="9302625" y="1265537"/>
                      <a:chExt cx="1521600" cy="3226800"/>
                    </a:xfrm>
                  </p:grpSpPr>
                  <p:grpSp>
                    <p:nvGrpSpPr>
                      <p:cNvPr id="332" name="Google Shape;332;p27"/>
                      <p:cNvGrpSpPr/>
                      <p:nvPr/>
                    </p:nvGrpSpPr>
                    <p:grpSpPr>
                      <a:xfrm>
                        <a:off x="10399985" y="1321408"/>
                        <a:ext cx="402431" cy="113848"/>
                        <a:chOff x="6133949" y="1715425"/>
                        <a:chExt cx="1266701" cy="358350"/>
                      </a:xfrm>
                    </p:grpSpPr>
                    <p:pic>
                      <p:nvPicPr>
                        <p:cNvPr id="333" name="Google Shape;333;p27"/>
                        <p:cNvPicPr preferRelativeResize="0"/>
                        <p:nvPr/>
                      </p:nvPicPr>
                      <p:blipFill rotWithShape="1">
                        <a:blip r:embed="rId8">
                          <a:alphaModFix amt="61000"/>
                        </a:blip>
                        <a:srcRect b="0" l="68895" r="0" t="0"/>
                        <a:stretch/>
                      </p:blipFill>
                      <p:spPr>
                        <a:xfrm>
                          <a:off x="6703000" y="1715425"/>
                          <a:ext cx="697651" cy="358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34" name="Google Shape;334;p27"/>
                        <p:cNvPicPr preferRelativeResize="0"/>
                        <p:nvPr/>
                      </p:nvPicPr>
                      <p:blipFill rotWithShape="1">
                        <a:blip r:embed="rId8">
                          <a:alphaModFix amt="61000"/>
                        </a:blip>
                        <a:srcRect b="0" l="921" r="73410" t="0"/>
                        <a:stretch/>
                      </p:blipFill>
                      <p:spPr>
                        <a:xfrm>
                          <a:off x="6133949" y="1715425"/>
                          <a:ext cx="575700" cy="358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335" name="Google Shape;335;p27"/>
                      <p:cNvGrpSpPr/>
                      <p:nvPr/>
                    </p:nvGrpSpPr>
                    <p:grpSpPr>
                      <a:xfrm>
                        <a:off x="9302625" y="1265537"/>
                        <a:ext cx="1521600" cy="3226800"/>
                        <a:chOff x="9302625" y="1265537"/>
                        <a:chExt cx="1521600" cy="3226800"/>
                      </a:xfrm>
                    </p:grpSpPr>
                    <p:grpSp>
                      <p:nvGrpSpPr>
                        <p:cNvPr id="336" name="Google Shape;336;p27"/>
                        <p:cNvGrpSpPr/>
                        <p:nvPr/>
                      </p:nvGrpSpPr>
                      <p:grpSpPr>
                        <a:xfrm>
                          <a:off x="9302625" y="1265537"/>
                          <a:ext cx="1521600" cy="3226800"/>
                          <a:chOff x="9302625" y="1265537"/>
                          <a:chExt cx="1521600" cy="3226800"/>
                        </a:xfrm>
                      </p:grpSpPr>
                      <p:grpSp>
                        <p:nvGrpSpPr>
                          <p:cNvPr id="337" name="Google Shape;337;p27"/>
                          <p:cNvGrpSpPr/>
                          <p:nvPr/>
                        </p:nvGrpSpPr>
                        <p:grpSpPr>
                          <a:xfrm>
                            <a:off x="9302625" y="1265537"/>
                            <a:ext cx="1521600" cy="3226800"/>
                            <a:chOff x="9302625" y="1265537"/>
                            <a:chExt cx="1521600" cy="3226800"/>
                          </a:xfrm>
                        </p:grpSpPr>
                        <p:grpSp>
                          <p:nvGrpSpPr>
                            <p:cNvPr id="338" name="Google Shape;338;p27"/>
                            <p:cNvGrpSpPr/>
                            <p:nvPr/>
                          </p:nvGrpSpPr>
                          <p:grpSpPr>
                            <a:xfrm>
                              <a:off x="9302625" y="1265537"/>
                              <a:ext cx="1521600" cy="3226800"/>
                              <a:chOff x="9302625" y="1265537"/>
                              <a:chExt cx="1521600" cy="3226800"/>
                            </a:xfrm>
                          </p:grpSpPr>
                          <p:sp>
                            <p:nvSpPr>
                              <p:cNvPr id="339" name="Google Shape;339;p27"/>
                              <p:cNvSpPr/>
                              <p:nvPr/>
                            </p:nvSpPr>
                            <p:spPr>
                              <a:xfrm>
                                <a:off x="9302625" y="1265537"/>
                                <a:ext cx="1521600" cy="3226800"/>
                              </a:xfrm>
                              <a:prstGeom prst="roundRect">
                                <a:avLst>
                                  <a:gd fmla="val 6029" name="adj"/>
                                </a:avLst>
                              </a:prstGeom>
                              <a:solidFill>
                                <a:srgbClr val="FFFFFF"/>
                              </a:solidFill>
                              <a:ln cap="flat" cmpd="sng" w="28575">
                                <a:solidFill>
                                  <a:srgbClr val="073763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40" name="Google Shape;340;p27"/>
                              <p:cNvGrpSpPr/>
                              <p:nvPr/>
                            </p:nvGrpSpPr>
                            <p:grpSpPr>
                              <a:xfrm>
                                <a:off x="9417999" y="4326168"/>
                                <a:ext cx="1331385" cy="104749"/>
                                <a:chOff x="196375" y="4787980"/>
                                <a:chExt cx="2041375" cy="160609"/>
                              </a:xfrm>
                            </p:grpSpPr>
                            <p:pic>
                              <p:nvPicPr>
                                <p:cNvPr id="341" name="Google Shape;341;p27"/>
                                <p:cNvPicPr preferRelativeResize="0"/>
                                <p:nvPr/>
                              </p:nvPicPr>
                              <p:blipFill>
                                <a:blip r:embed="rId4">
                                  <a:alphaModFix/>
                                </a:blip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96375" y="4800164"/>
                                  <a:ext cx="144248" cy="14842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  <p:pic>
                              <p:nvPicPr>
                                <p:cNvPr id="342" name="Google Shape;342;p27"/>
                                <p:cNvPicPr preferRelativeResize="0"/>
                                <p:nvPr/>
                              </p:nvPicPr>
                              <p:blipFill>
                                <a:blip r:embed="rId5">
                                  <a:alphaModFix/>
                                </a:blip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39200" y="4802750"/>
                                  <a:ext cx="174478" cy="14327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  <p:pic>
                              <p:nvPicPr>
                                <p:cNvPr id="343" name="Google Shape;343;p27"/>
                                <p:cNvPicPr preferRelativeResize="0"/>
                                <p:nvPr/>
                              </p:nvPicPr>
                              <p:blipFill>
                                <a:blip r:embed="rId20">
                                  <a:alphaModFix amt="81000"/>
                                </a:blip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625672" y="4787980"/>
                                  <a:ext cx="144249" cy="14720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  <p:pic>
                              <p:nvPicPr>
                                <p:cNvPr id="344" name="Google Shape;344;p27"/>
                                <p:cNvPicPr preferRelativeResize="0"/>
                                <p:nvPr/>
                              </p:nvPicPr>
                              <p:blipFill rotWithShape="1">
                                <a:blip r:embed="rId7">
                                  <a:alphaModFix/>
                                </a:blip>
                                <a:srcRect b="10" l="0" r="0" t="-10"/>
                                <a:stretch/>
                              </p:blipFill>
                              <p:spPr>
                                <a:xfrm>
                                  <a:off x="2093500" y="4802747"/>
                                  <a:ext cx="144250" cy="143279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</p:grpSp>
                        </p:grpSp>
                        <p:sp>
                          <p:nvSpPr>
                            <p:cNvPr id="345" name="Google Shape;345;p27"/>
                            <p:cNvSpPr/>
                            <p:nvPr/>
                          </p:nvSpPr>
                          <p:spPr>
                            <a:xfrm>
                              <a:off x="9317025" y="3650993"/>
                              <a:ext cx="1483800" cy="3891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" sz="400">
                                  <a:solidFill>
                                    <a:srgbClr val="999999"/>
                                  </a:solidFill>
                                </a:rPr>
                                <a:t>Từ 08/12 ~ 12/12</a:t>
                              </a:r>
                              <a:endParaRPr sz="400">
                                <a:solidFill>
                                  <a:srgbClr val="999999"/>
                                </a:solidFill>
                              </a:endParaRPr>
                            </a:p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1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1" sz="200">
                                <a:solidFill>
                                  <a:srgbClr val="999999"/>
                                </a:solidFill>
                              </a:endParaRPr>
                            </a:p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100"/>
                                <a:buFont typeface="Arial"/>
                                <a:buNone/>
                              </a:pPr>
                              <a:r>
                                <a:rPr b="1" lang="es" sz="500">
                                  <a:solidFill>
                                    <a:srgbClr val="050505"/>
                                  </a:solidFill>
                                  <a:highlight>
                                    <a:srgbClr val="FFFFFF"/>
                                  </a:highlight>
                                </a:rPr>
                                <a:t>Ngồi "sung" tựa "sướng" với Gấu bông tựa lưng khủng long baby </a:t>
                              </a:r>
                              <a:r>
                                <a:rPr b="1" lang="es" sz="500">
                                  <a:solidFill>
                                    <a:srgbClr val="050505"/>
                                  </a:solidFill>
                                  <a:highlight>
                                    <a:srgbClr val="FFFF00"/>
                                  </a:highlight>
                                </a:rPr>
                                <a:t> </a:t>
                              </a:r>
                              <a:endParaRPr sz="500">
                                <a:solidFill>
                                  <a:srgbClr val="000000"/>
                                </a:solidFill>
                              </a:endParaRPr>
                            </a:p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 sz="100">
                                <a:solidFill>
                                  <a:srgbClr val="000000"/>
                                </a:solidFill>
                              </a:endParaRPr>
                            </a:p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" sz="400">
                                  <a:solidFill>
                                    <a:srgbClr val="000000"/>
                                  </a:solidFill>
                                </a:rPr>
                                <a:t>1 Phầ</a:t>
                              </a:r>
                              <a:r>
                                <a:rPr lang="es" sz="400">
                                  <a:solidFill>
                                    <a:srgbClr val="050505"/>
                                  </a:solidFill>
                                  <a:highlight>
                                    <a:srgbClr val="FFFFFF"/>
                                  </a:highlight>
                                </a:rPr>
                                <a:t>n</a:t>
                              </a:r>
                              <a:r>
                                <a:rPr lang="es" sz="400">
                                  <a:solidFill>
                                    <a:srgbClr val="000000"/>
                                  </a:solidFill>
                                </a:rPr>
                                <a:t> quà / 27 Đã đă</a:t>
                              </a:r>
                              <a:r>
                                <a:rPr lang="es" sz="400">
                                  <a:solidFill>
                                    <a:srgbClr val="050505"/>
                                  </a:solidFill>
                                  <a:highlight>
                                    <a:srgbClr val="FFFFFF"/>
                                  </a:highlight>
                                </a:rPr>
                                <a:t>n</a:t>
                              </a:r>
                              <a:r>
                                <a:rPr lang="es" sz="400">
                                  <a:solidFill>
                                    <a:srgbClr val="000000"/>
                                  </a:solidFill>
                                </a:rPr>
                                <a:t>g ký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346" name="Google Shape;346;p27"/>
                          <p:cNvSpPr/>
                          <p:nvPr/>
                        </p:nvSpPr>
                        <p:spPr>
                          <a:xfrm>
                            <a:off x="9318825" y="1903193"/>
                            <a:ext cx="1483800" cy="3891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" sz="400">
                                <a:solidFill>
                                  <a:srgbClr val="999999"/>
                                </a:solidFill>
                              </a:rPr>
                              <a:t>Từ 01/12 ~ 04/12</a:t>
                            </a:r>
                            <a:endParaRPr sz="400">
                              <a:solidFill>
                                <a:srgbClr val="999999"/>
                              </a:solidFill>
                            </a:endParaRPr>
                          </a:p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" sz="400">
                                <a:solidFill>
                                  <a:srgbClr val="999999"/>
                                </a:solidFill>
                              </a:rPr>
                              <a:t>Bí mật đằng sau lớp make up “đỉnh cao” là lớp nền </a:t>
                            </a:r>
                            <a:endParaRPr sz="400">
                              <a:solidFill>
                                <a:srgbClr val="999999"/>
                              </a:solidFill>
                            </a:endParaRPr>
                          </a:p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" sz="400">
                                <a:solidFill>
                                  <a:srgbClr val="999999"/>
                                </a:solidFill>
                              </a:rPr>
                              <a:t>THE FACE SHOP hoàn hảo</a:t>
                            </a:r>
                            <a:endParaRPr sz="400">
                              <a:solidFill>
                                <a:srgbClr val="999999"/>
                              </a:solidFill>
                            </a:endParaRPr>
                          </a:p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100">
                              <a:solidFill>
                                <a:srgbClr val="000000"/>
                              </a:solidFill>
                            </a:endParaRPr>
                          </a:p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" sz="400">
                                <a:solidFill>
                                  <a:srgbClr val="000000"/>
                                </a:solidFill>
                              </a:rPr>
                              <a:t>1 Phầ</a:t>
                            </a:r>
                            <a:r>
                              <a:rPr lang="es" sz="400">
                                <a:solidFill>
                                  <a:srgbClr val="050505"/>
                                </a:solidFill>
                                <a:highlight>
                                  <a:srgbClr val="FFFFFF"/>
                                </a:highlight>
                              </a:rPr>
                              <a:t>n</a:t>
                            </a:r>
                            <a:r>
                              <a:rPr lang="es" sz="400">
                                <a:solidFill>
                                  <a:srgbClr val="000000"/>
                                </a:solidFill>
                              </a:rPr>
                              <a:t> quà / 27 Đã đă</a:t>
                            </a:r>
                            <a:r>
                              <a:rPr lang="es" sz="400">
                                <a:solidFill>
                                  <a:srgbClr val="050505"/>
                                </a:solidFill>
                                <a:highlight>
                                  <a:srgbClr val="FFFFFF"/>
                                </a:highlight>
                              </a:rPr>
                              <a:t>n</a:t>
                            </a:r>
                            <a:r>
                              <a:rPr lang="es" sz="400">
                                <a:solidFill>
                                  <a:srgbClr val="000000"/>
                                </a:solidFill>
                              </a:rPr>
                              <a:t>g ký</a:t>
                            </a: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347" name="Google Shape;347;p27"/>
                        <p:cNvGrpSpPr/>
                        <p:nvPr/>
                      </p:nvGrpSpPr>
                      <p:grpSpPr>
                        <a:xfrm>
                          <a:off x="9331050" y="1469913"/>
                          <a:ext cx="1418400" cy="284923"/>
                          <a:chOff x="9331050" y="1469913"/>
                          <a:chExt cx="1418400" cy="284923"/>
                        </a:xfrm>
                      </p:grpSpPr>
                      <p:sp>
                        <p:nvSpPr>
                          <p:cNvPr id="348" name="Google Shape;348;p27"/>
                          <p:cNvSpPr/>
                          <p:nvPr/>
                        </p:nvSpPr>
                        <p:spPr>
                          <a:xfrm>
                            <a:off x="9331050" y="1469913"/>
                            <a:ext cx="1418400" cy="117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" sz="500"/>
                              <a:t>Try Free          </a:t>
                            </a:r>
                            <a:r>
                              <a:rPr lang="es" sz="500">
                                <a:solidFill>
                                  <a:srgbClr val="999999"/>
                                </a:solidFill>
                              </a:rPr>
                              <a:t>Voucher            </a:t>
                            </a:r>
                            <a:r>
                              <a:rPr lang="es" sz="500">
                                <a:solidFill>
                                  <a:srgbClr val="9E9E9E"/>
                                </a:solidFill>
                              </a:rPr>
                              <a:t>Event</a:t>
                            </a:r>
                            <a:endParaRPr sz="500">
                              <a:solidFill>
                                <a:srgbClr val="9E9E9E"/>
                              </a:solidFill>
                            </a:endParaRPr>
                          </a:p>
                        </p:txBody>
                      </p:sp>
                      <p:grpSp>
                        <p:nvGrpSpPr>
                          <p:cNvPr id="349" name="Google Shape;349;p27"/>
                          <p:cNvGrpSpPr/>
                          <p:nvPr/>
                        </p:nvGrpSpPr>
                        <p:grpSpPr>
                          <a:xfrm>
                            <a:off x="9347764" y="1650075"/>
                            <a:ext cx="987536" cy="104760"/>
                            <a:chOff x="9347764" y="1650075"/>
                            <a:chExt cx="987536" cy="104760"/>
                          </a:xfrm>
                        </p:grpSpPr>
                        <p:sp>
                          <p:nvSpPr>
                            <p:cNvPr id="350" name="Google Shape;350;p27"/>
                            <p:cNvSpPr/>
                            <p:nvPr/>
                          </p:nvSpPr>
                          <p:spPr>
                            <a:xfrm>
                              <a:off x="9828000" y="1665550"/>
                              <a:ext cx="507300" cy="73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s" sz="400">
                                  <a:solidFill>
                                    <a:srgbClr val="999999"/>
                                  </a:solidFill>
                                </a:rPr>
                                <a:t>Co</a:t>
                              </a:r>
                              <a:r>
                                <a:rPr lang="es" sz="400">
                                  <a:solidFill>
                                    <a:srgbClr val="9E9E9E"/>
                                  </a:solidFill>
                                </a:rPr>
                                <a:t>m</a:t>
                              </a:r>
                              <a:r>
                                <a:rPr lang="es" sz="400">
                                  <a:solidFill>
                                    <a:srgbClr val="999999"/>
                                  </a:solidFill>
                                </a:rPr>
                                <a:t>ing soon    </a:t>
                              </a:r>
                              <a:endParaRPr sz="400"/>
                            </a:p>
                          </p:txBody>
                        </p:sp>
                        <p:grpSp>
                          <p:nvGrpSpPr>
                            <p:cNvPr id="351" name="Google Shape;351;p27"/>
                            <p:cNvGrpSpPr/>
                            <p:nvPr/>
                          </p:nvGrpSpPr>
                          <p:grpSpPr>
                            <a:xfrm>
                              <a:off x="9347764" y="1650075"/>
                              <a:ext cx="591000" cy="104760"/>
                              <a:chOff x="9347764" y="1650075"/>
                              <a:chExt cx="591000" cy="104760"/>
                            </a:xfrm>
                          </p:grpSpPr>
                          <p:sp>
                            <p:nvSpPr>
                              <p:cNvPr id="352" name="Google Shape;352;p27"/>
                              <p:cNvSpPr/>
                              <p:nvPr/>
                            </p:nvSpPr>
                            <p:spPr>
                              <a:xfrm>
                                <a:off x="9381725" y="1650075"/>
                                <a:ext cx="428220" cy="104760"/>
                              </a:xfrm>
                              <a:prstGeom prst="flowChartTerminator">
                                <a:avLst/>
                              </a:prstGeom>
                              <a:noFill/>
                              <a:ln cap="flat" cmpd="sng" w="9525">
                                <a:solidFill>
                                  <a:srgbClr val="4285F4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1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53" name="Google Shape;353;p27"/>
                              <p:cNvGrpSpPr/>
                              <p:nvPr/>
                            </p:nvGrpSpPr>
                            <p:grpSpPr>
                              <a:xfrm>
                                <a:off x="9420788" y="1673452"/>
                                <a:ext cx="57602" cy="56480"/>
                                <a:chOff x="9650960" y="971863"/>
                                <a:chExt cx="184800" cy="181200"/>
                              </a:xfrm>
                            </p:grpSpPr>
                            <p:sp>
                              <p:nvSpPr>
                                <p:cNvPr id="354" name="Google Shape;354;p27"/>
                                <p:cNvSpPr/>
                                <p:nvPr/>
                              </p:nvSpPr>
                              <p:spPr>
                                <a:xfrm>
                                  <a:off x="9650960" y="971863"/>
                                  <a:ext cx="184800" cy="181200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4285F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cxnSp>
                              <p:nvCxnSpPr>
                                <p:cNvPr id="355" name="Google Shape;355;p27"/>
                                <p:cNvCxnSpPr/>
                                <p:nvPr/>
                              </p:nvCxnSpPr>
                              <p:spPr>
                                <a:xfrm flipH="1" rot="10800000">
                                  <a:off x="9726152" y="1031504"/>
                                  <a:ext cx="77100" cy="75900"/>
                                </a:xfrm>
                                <a:prstGeom prst="straightConnector1">
                                  <a:avLst/>
                                </a:prstGeom>
                                <a:noFill/>
                                <a:ln cap="flat" cmpd="sng" w="9525">
                                  <a:solidFill>
                                    <a:srgbClr val="FFFFFF"/>
                                  </a:solidFill>
                                  <a:prstDash val="solid"/>
                                  <a:round/>
                                  <a:headEnd len="med" w="med" type="none"/>
                                  <a:tailEnd len="med" w="med" type="none"/>
                                </a:ln>
                              </p:spPr>
                            </p:cxnSp>
                            <p:cxnSp>
                              <p:nvCxnSpPr>
                                <p:cNvPr id="356" name="Google Shape;356;p27"/>
                                <p:cNvCxnSpPr/>
                                <p:nvPr/>
                              </p:nvCxnSpPr>
                              <p:spPr>
                                <a:xfrm>
                                  <a:off x="9690500" y="1053300"/>
                                  <a:ext cx="50100" cy="47100"/>
                                </a:xfrm>
                                <a:prstGeom prst="straightConnector1">
                                  <a:avLst/>
                                </a:prstGeom>
                                <a:noFill/>
                                <a:ln cap="flat" cmpd="sng" w="9525">
                                  <a:solidFill>
                                    <a:srgbClr val="FFFFFF"/>
                                  </a:solidFill>
                                  <a:prstDash val="solid"/>
                                  <a:round/>
                                  <a:headEnd len="med" w="med" type="none"/>
                                  <a:tailEnd len="med" w="med" type="none"/>
                                </a:ln>
                              </p:spPr>
                            </p:cxnSp>
                          </p:grpSp>
                          <p:sp>
                            <p:nvSpPr>
                              <p:cNvPr id="357" name="Google Shape;357;p27"/>
                              <p:cNvSpPr/>
                              <p:nvPr/>
                            </p:nvSpPr>
                            <p:spPr>
                              <a:xfrm>
                                <a:off x="9347764" y="1665548"/>
                                <a:ext cx="591000" cy="738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ctr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100"/>
                                  <a:buFont typeface="Arial"/>
                                  <a:buNone/>
                                </a:pPr>
                                <a:r>
                                  <a:rPr lang="es" sz="400">
                                    <a:solidFill>
                                      <a:srgbClr val="4285F4"/>
                                    </a:solidFill>
                                  </a:rPr>
                                  <a:t>In Progress</a:t>
                                </a:r>
                                <a:endParaRPr sz="400"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pic>
        <p:nvPicPr>
          <p:cNvPr id="358" name="Google Shape;358;p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7849" y="2118875"/>
            <a:ext cx="1462025" cy="96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18775" y="2054075"/>
            <a:ext cx="774425" cy="73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737775" y="2780125"/>
            <a:ext cx="750899" cy="7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/>
          <p:nvPr/>
        </p:nvSpPr>
        <p:spPr>
          <a:xfrm>
            <a:off x="6968575" y="2051150"/>
            <a:ext cx="750900" cy="75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27"/>
          <p:cNvPicPr preferRelativeResize="0"/>
          <p:nvPr/>
        </p:nvPicPr>
        <p:blipFill rotWithShape="1">
          <a:blip r:embed="rId24">
            <a:alphaModFix/>
          </a:blip>
          <a:srcRect b="6379" l="0" r="7927" t="-6380"/>
          <a:stretch/>
        </p:blipFill>
        <p:spPr>
          <a:xfrm>
            <a:off x="7025338" y="2763850"/>
            <a:ext cx="712900" cy="75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/>
          <p:nvPr/>
        </p:nvSpPr>
        <p:spPr>
          <a:xfrm>
            <a:off x="532075" y="1986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MINIGAME</a:t>
            </a:r>
            <a:endParaRPr/>
          </a:p>
        </p:txBody>
      </p:sp>
      <p:sp>
        <p:nvSpPr>
          <p:cNvPr id="368" name="Google Shape;368;p28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8"/>
          <p:cNvSpPr txBox="1"/>
          <p:nvPr/>
        </p:nvSpPr>
        <p:spPr>
          <a:xfrm>
            <a:off x="5648550" y="1090725"/>
            <a:ext cx="2907900" cy="3272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70" name="Google Shape;370;p28"/>
          <p:cNvPicPr preferRelativeResize="0"/>
          <p:nvPr/>
        </p:nvPicPr>
        <p:blipFill rotWithShape="1">
          <a:blip r:embed="rId3">
            <a:alphaModFix/>
          </a:blip>
          <a:srcRect b="0" l="0" r="1215" t="0"/>
          <a:stretch/>
        </p:blipFill>
        <p:spPr>
          <a:xfrm>
            <a:off x="5814000" y="1244475"/>
            <a:ext cx="2999999" cy="32873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1" name="Google Shape;371;p28"/>
          <p:cNvSpPr txBox="1"/>
          <p:nvPr>
            <p:ph idx="1" type="subTitle"/>
          </p:nvPr>
        </p:nvSpPr>
        <p:spPr>
          <a:xfrm>
            <a:off x="647775" y="691325"/>
            <a:ext cx="4715100" cy="42045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EBC27A"/>
                </a:solidFill>
                <a:highlight>
                  <a:srgbClr val="000000"/>
                </a:highlight>
                <a:latin typeface="Livvic SemiBold"/>
                <a:ea typeface="Livvic SemiBold"/>
                <a:cs typeface="Livvic SemiBold"/>
                <a:sym typeface="Livvic SemiBold"/>
              </a:rPr>
              <a:t>OPTION 1:</a:t>
            </a:r>
            <a:r>
              <a:rPr lang="es" sz="1000">
                <a:solidFill>
                  <a:srgbClr val="EBC27A"/>
                </a:solidFill>
                <a:highlight>
                  <a:srgbClr val="000000"/>
                </a:highlight>
                <a:latin typeface="Livvic SemiBold"/>
                <a:ea typeface="Livvic SemiBold"/>
                <a:cs typeface="Livvic SemiBold"/>
                <a:sym typeface="Livvic SemiBold"/>
              </a:rPr>
              <a:t>  </a:t>
            </a:r>
            <a:r>
              <a:rPr b="1" lang="es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Chọn đáp án đúng - Trúng ngay quà khủng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EBC27A"/>
                </a:solidFill>
                <a:highlight>
                  <a:srgbClr val="000000"/>
                </a:highlight>
                <a:latin typeface="Livvic SemiBold"/>
                <a:ea typeface="Livvic SemiBold"/>
                <a:cs typeface="Livvic SemiBold"/>
                <a:sym typeface="Livvic SemiBold"/>
              </a:rPr>
              <a:t>OPTION 2:  </a:t>
            </a:r>
            <a:r>
              <a:rPr b="1" lang="es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Khoe trình am hiểu - Rước nhiều quà xinh </a:t>
            </a:r>
            <a:endParaRPr sz="1000">
              <a:solidFill>
                <a:srgbClr val="FFFFFF"/>
              </a:solidFill>
              <a:highlight>
                <a:srgbClr val="000000"/>
              </a:highlight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ivvic"/>
              <a:buChar char="❖"/>
            </a:pPr>
            <a:r>
              <a:rPr lang="es" sz="11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Rule </a:t>
            </a:r>
            <a:r>
              <a:rPr i="1" lang="es" sz="9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/</a:t>
            </a:r>
            <a:r>
              <a:rPr i="1" lang="es" sz="800">
                <a:solidFill>
                  <a:srgbClr val="FFFFF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Thể lệ</a:t>
            </a:r>
            <a:endParaRPr i="1" sz="800">
              <a:solidFill>
                <a:srgbClr val="FFFFFF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FFFFFF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Bước 1: Like Fanpage The Face Shop/ </a:t>
            </a:r>
            <a:endParaRPr sz="1000">
              <a:solidFill>
                <a:srgbClr val="000000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rgbClr val="FFFFF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Step 1: Like Fanpage The Face Shop </a:t>
            </a:r>
            <a:endParaRPr i="1" sz="800">
              <a:solidFill>
                <a:srgbClr val="FFFFFF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Bước 2:  Share bài viết về trang cá nhân với chế độ công khai/ </a:t>
            </a:r>
            <a:endParaRPr sz="1000">
              <a:solidFill>
                <a:srgbClr val="000000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rgbClr val="FFFFF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Step 2: Share public post on your profile </a:t>
            </a:r>
            <a:endParaRPr i="1" sz="800">
              <a:solidFill>
                <a:srgbClr val="FFFFFF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Bước 3: Comment CÂU TRẢ LỜI ĐÚNG , tag 3 người bạn cùng tham gia kèm hashtag/ </a:t>
            </a:r>
            <a:endParaRPr sz="1000">
              <a:solidFill>
                <a:srgbClr val="000000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rgbClr val="F3F3F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Step 3: Comment your answer, tag 3 friend + hashtag</a:t>
            </a:r>
            <a:endParaRPr i="1" sz="800">
              <a:solidFill>
                <a:srgbClr val="F3F3F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***Gắn link mua hàng của nhãn hàng The Face Shop/ </a:t>
            </a:r>
            <a:r>
              <a:rPr i="1" lang="es" sz="800">
                <a:solidFill>
                  <a:srgbClr val="FFFFF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Add link purchase the product </a:t>
            </a:r>
            <a:endParaRPr i="1" sz="800">
              <a:solidFill>
                <a:srgbClr val="FFFFFF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ivvic SemiBold"/>
              <a:buChar char="❖"/>
            </a:pPr>
            <a:r>
              <a:rPr lang="es" sz="10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Số lượng winner</a:t>
            </a:r>
            <a:r>
              <a:rPr lang="es" sz="1000">
                <a:latin typeface="Livvic SemiBold"/>
                <a:ea typeface="Livvic SemiBold"/>
                <a:cs typeface="Livvic SemiBold"/>
                <a:sym typeface="Livvic SemiBold"/>
              </a:rPr>
              <a:t>/</a:t>
            </a:r>
            <a:r>
              <a:rPr lang="es" sz="900">
                <a:latin typeface="Livvic SemiBold"/>
                <a:ea typeface="Livvic SemiBold"/>
                <a:cs typeface="Livvic SemiBold"/>
                <a:sym typeface="Livvic SemiBold"/>
              </a:rPr>
              <a:t> </a:t>
            </a:r>
            <a:r>
              <a:rPr lang="es" sz="800">
                <a:solidFill>
                  <a:srgbClr val="FFFFF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Qty winner:</a:t>
            </a:r>
            <a:r>
              <a:rPr lang="es" sz="900">
                <a:solidFill>
                  <a:srgbClr val="FFFFF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 </a:t>
            </a:r>
            <a:r>
              <a:rPr lang="es" sz="9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5 bạn</a:t>
            </a:r>
            <a:endParaRPr sz="900">
              <a:solidFill>
                <a:srgbClr val="000000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ivvic SemiBold"/>
              <a:buChar char="❖"/>
            </a:pPr>
            <a:r>
              <a:rPr lang="es" sz="10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Giải thưởng/</a:t>
            </a:r>
            <a:r>
              <a:rPr lang="es" sz="9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 </a:t>
            </a:r>
            <a:r>
              <a:rPr lang="es" sz="800">
                <a:solidFill>
                  <a:srgbClr val="FFFFF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Prize:</a:t>
            </a:r>
            <a:r>
              <a:rPr lang="es" sz="8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 </a:t>
            </a:r>
            <a:r>
              <a:rPr lang="es" sz="900">
                <a:solidFill>
                  <a:srgbClr val="050505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5 Combo sản phẩm “</a:t>
            </a:r>
            <a:r>
              <a:rPr b="1" lang="es" sz="900">
                <a:solidFill>
                  <a:srgbClr val="050505"/>
                </a:solidFill>
                <a:latin typeface="Livvic"/>
                <a:ea typeface="Livvic"/>
                <a:cs typeface="Livvic"/>
                <a:sym typeface="Livvic"/>
              </a:rPr>
              <a:t>Ink Lasting Foundation Slim Fit Ex SPF30 PA++ và Ink Lasting Cushion SPF 30 PA++”</a:t>
            </a:r>
            <a:endParaRPr sz="900">
              <a:solidFill>
                <a:srgbClr val="050505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ivvic SemiBold"/>
              <a:buChar char="❖"/>
            </a:pPr>
            <a:r>
              <a:rPr lang="es" sz="10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Tiêu chí chọn winner/ </a:t>
            </a:r>
            <a:r>
              <a:rPr lang="es" sz="800">
                <a:solidFill>
                  <a:srgbClr val="FFFFF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Criteria winner</a:t>
            </a:r>
            <a:endParaRPr sz="800">
              <a:solidFill>
                <a:srgbClr val="FFFFFF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The Face Shop và Club Piaf sẽ lựa chọn ngẫu nhiên 5 Piers thực hiện đúng và đầy đủ các bước trong thể lệ minigame/</a:t>
            </a:r>
            <a:endParaRPr sz="900">
              <a:solidFill>
                <a:srgbClr val="000000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rgbClr val="FFFFF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The Face Shop &amp; Club Piaf select random 5 piers follow the rule minigame</a:t>
            </a:r>
            <a:endParaRPr i="1" sz="800">
              <a:solidFill>
                <a:srgbClr val="FFFFFF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rgbClr val="FFFFFF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0000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Tham gia bằng tài khoản chính chủ, không spam hay sao chép ảnh chụp từ Pier khác/</a:t>
            </a:r>
            <a:r>
              <a:rPr i="1" lang="es" sz="900">
                <a:solidFill>
                  <a:srgbClr val="FFFFFF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 Join the minigame by clone account, not spam &amp; copy other resource</a:t>
            </a:r>
            <a:endParaRPr sz="900">
              <a:solidFill>
                <a:srgbClr val="000000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/>
          <p:nvPr/>
        </p:nvSpPr>
        <p:spPr>
          <a:xfrm>
            <a:off x="722575" y="1110550"/>
            <a:ext cx="2479200" cy="536100"/>
          </a:xfrm>
          <a:prstGeom prst="rect">
            <a:avLst/>
          </a:prstGeom>
          <a:solidFill>
            <a:srgbClr val="EFC28D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0505"/>
              </a:solidFill>
            </a:endParaRPr>
          </a:p>
        </p:txBody>
      </p:sp>
      <p:sp>
        <p:nvSpPr>
          <p:cNvPr id="377" name="Google Shape;377;p29"/>
          <p:cNvSpPr txBox="1"/>
          <p:nvPr>
            <p:ph type="ctrTitle"/>
          </p:nvPr>
        </p:nvSpPr>
        <p:spPr>
          <a:xfrm>
            <a:off x="722581" y="1173005"/>
            <a:ext cx="2567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TRY FREE PHASE 1/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 </a:t>
            </a:r>
            <a:r>
              <a:rPr i="1" lang="es" sz="1200"/>
              <a:t>Try free đợt 1</a:t>
            </a:r>
            <a:endParaRPr i="1" sz="1200"/>
          </a:p>
        </p:txBody>
      </p:sp>
      <p:sp>
        <p:nvSpPr>
          <p:cNvPr id="378" name="Google Shape;378;p29"/>
          <p:cNvSpPr/>
          <p:nvPr/>
        </p:nvSpPr>
        <p:spPr>
          <a:xfrm>
            <a:off x="722575" y="2055150"/>
            <a:ext cx="2479200" cy="536100"/>
          </a:xfrm>
          <a:prstGeom prst="rect">
            <a:avLst/>
          </a:prstGeom>
          <a:solidFill>
            <a:srgbClr val="EFC28D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0505"/>
              </a:solidFill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722575" y="2999775"/>
            <a:ext cx="2479200" cy="536100"/>
          </a:xfrm>
          <a:prstGeom prst="rect">
            <a:avLst/>
          </a:prstGeom>
          <a:solidFill>
            <a:srgbClr val="EFC28D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0505"/>
              </a:solidFill>
            </a:endParaRPr>
          </a:p>
        </p:txBody>
      </p:sp>
      <p:sp>
        <p:nvSpPr>
          <p:cNvPr id="380" name="Google Shape;380;p29"/>
          <p:cNvSpPr txBox="1"/>
          <p:nvPr>
            <p:ph type="ctrTitle"/>
          </p:nvPr>
        </p:nvSpPr>
        <p:spPr>
          <a:xfrm>
            <a:off x="723712" y="3129935"/>
            <a:ext cx="2567700" cy="3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MINIGAME</a:t>
            </a:r>
            <a:endParaRPr sz="1200"/>
          </a:p>
        </p:txBody>
      </p:sp>
      <p:sp>
        <p:nvSpPr>
          <p:cNvPr id="381" name="Google Shape;381;p29"/>
          <p:cNvSpPr txBox="1"/>
          <p:nvPr>
            <p:ph type="ctrTitle"/>
          </p:nvPr>
        </p:nvSpPr>
        <p:spPr>
          <a:xfrm>
            <a:off x="3203100" y="962350"/>
            <a:ext cx="5211300" cy="8076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100">
                <a:solidFill>
                  <a:srgbClr val="000000"/>
                </a:solidFill>
              </a:rPr>
              <a:t>On air  </a:t>
            </a:r>
            <a:r>
              <a:rPr lang="es" sz="1100">
                <a:solidFill>
                  <a:srgbClr val="000000"/>
                </a:solidFill>
              </a:rPr>
              <a:t>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11:00 AM 04/03/2022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82" name="Google Shape;382;p29"/>
          <p:cNvSpPr txBox="1"/>
          <p:nvPr>
            <p:ph type="ctrTitle"/>
          </p:nvPr>
        </p:nvSpPr>
        <p:spPr>
          <a:xfrm>
            <a:off x="3203100" y="2881664"/>
            <a:ext cx="5264100" cy="8076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100">
                <a:solidFill>
                  <a:srgbClr val="000000"/>
                </a:solidFill>
              </a:rPr>
              <a:t>Announcement</a:t>
            </a:r>
            <a:endParaRPr b="0"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17/3 - 20/3/2022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100">
                <a:solidFill>
                  <a:srgbClr val="000000"/>
                </a:solidFill>
              </a:rPr>
              <a:t>Result</a:t>
            </a:r>
            <a:endParaRPr b="0"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23</a:t>
            </a:r>
            <a:r>
              <a:rPr lang="es" sz="1300">
                <a:solidFill>
                  <a:srgbClr val="000000"/>
                </a:solidFill>
              </a:rPr>
              <a:t>/03/2022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899625" y="161950"/>
            <a:ext cx="7567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B.</a:t>
            </a:r>
            <a:r>
              <a:rPr b="1" lang="es" sz="2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b="1" lang="es" sz="2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COMMUNICATION TIMELINE/ </a:t>
            </a:r>
            <a:r>
              <a:rPr i="1" lang="es" sz="2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Thời gian triển khai</a:t>
            </a:r>
            <a:endParaRPr i="1" sz="20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84" name="Google Shape;384;p29"/>
          <p:cNvSpPr txBox="1"/>
          <p:nvPr/>
        </p:nvSpPr>
        <p:spPr>
          <a:xfrm>
            <a:off x="700875" y="2150104"/>
            <a:ext cx="2589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TRY FREE PHASE 2/</a:t>
            </a:r>
            <a:endParaRPr b="1"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b="1" i="1"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Try free đợt 2</a:t>
            </a:r>
            <a:endParaRPr b="1"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85" name="Google Shape;385;p29"/>
          <p:cNvSpPr txBox="1"/>
          <p:nvPr>
            <p:ph type="ctrTitle"/>
          </p:nvPr>
        </p:nvSpPr>
        <p:spPr>
          <a:xfrm>
            <a:off x="3203100" y="1904850"/>
            <a:ext cx="5264100" cy="8076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100">
                <a:solidFill>
                  <a:srgbClr val="000000"/>
                </a:solidFill>
              </a:rPr>
              <a:t>On air  </a:t>
            </a:r>
            <a:r>
              <a:rPr lang="es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11:00 AM 11/03/2022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86" name="Google Shape;386;p29"/>
          <p:cNvSpPr/>
          <p:nvPr/>
        </p:nvSpPr>
        <p:spPr>
          <a:xfrm>
            <a:off x="722575" y="3990375"/>
            <a:ext cx="2479200" cy="536100"/>
          </a:xfrm>
          <a:prstGeom prst="rect">
            <a:avLst/>
          </a:prstGeom>
          <a:solidFill>
            <a:srgbClr val="EFC28D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0505"/>
              </a:solidFill>
            </a:endParaRPr>
          </a:p>
        </p:txBody>
      </p:sp>
      <p:sp>
        <p:nvSpPr>
          <p:cNvPr id="387" name="Google Shape;387;p29"/>
          <p:cNvSpPr txBox="1"/>
          <p:nvPr>
            <p:ph type="ctrTitle"/>
          </p:nvPr>
        </p:nvSpPr>
        <p:spPr>
          <a:xfrm>
            <a:off x="723712" y="4089848"/>
            <a:ext cx="2567700" cy="3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REPORT </a:t>
            </a:r>
            <a:endParaRPr sz="1200"/>
          </a:p>
        </p:txBody>
      </p:sp>
      <p:sp>
        <p:nvSpPr>
          <p:cNvPr id="388" name="Google Shape;388;p29"/>
          <p:cNvSpPr txBox="1"/>
          <p:nvPr>
            <p:ph type="ctrTitle"/>
          </p:nvPr>
        </p:nvSpPr>
        <p:spPr>
          <a:xfrm>
            <a:off x="3203100" y="3884600"/>
            <a:ext cx="5264100" cy="8076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</a:rPr>
              <a:t>26/04/2022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EA883">
            <a:alpha val="61960"/>
          </a:srgbClr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/>
          <p:nvPr/>
        </p:nvSpPr>
        <p:spPr>
          <a:xfrm flipH="1" rot="-5400000">
            <a:off x="3962700" y="-675625"/>
            <a:ext cx="1440300" cy="6688500"/>
          </a:xfrm>
          <a:prstGeom prst="rect">
            <a:avLst/>
          </a:prstGeom>
          <a:gradFill>
            <a:gsLst>
              <a:gs pos="0">
                <a:srgbClr val="E1B37E">
                  <a:alpha val="61568"/>
                </a:srgbClr>
              </a:gs>
              <a:gs pos="100000">
                <a:srgbClr val="B1A38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 txBox="1"/>
          <p:nvPr>
            <p:ph idx="1" type="subTitle"/>
          </p:nvPr>
        </p:nvSpPr>
        <p:spPr>
          <a:xfrm>
            <a:off x="1317000" y="2375100"/>
            <a:ext cx="67317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6000">
                <a:solidFill>
                  <a:srgbClr val="000000"/>
                </a:solidFill>
                <a:latin typeface="Livvic Black"/>
                <a:ea typeface="Livvic Black"/>
                <a:cs typeface="Livvic Black"/>
                <a:sym typeface="Livvic Black"/>
              </a:rPr>
              <a:t>THANK YOU</a:t>
            </a:r>
            <a:endParaRPr sz="6000">
              <a:solidFill>
                <a:srgbClr val="000000"/>
              </a:solidFill>
              <a:latin typeface="Livvic Black"/>
              <a:ea typeface="Livvic Black"/>
              <a:cs typeface="Livvic Black"/>
              <a:sym typeface="Livvic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